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3"/>
    <p:sldMasterId id="2147483678" r:id="rId4"/>
  </p:sldMasterIdLst>
  <p:notesMasterIdLst>
    <p:notesMasterId r:id="rId6"/>
  </p:notesMasterIdLst>
  <p:handoutMasterIdLst>
    <p:handoutMasterId r:id="rId59"/>
  </p:handoutMasterIdLst>
  <p:sldIdLst>
    <p:sldId id="11155" r:id="rId5"/>
    <p:sldId id="280" r:id="rId7"/>
    <p:sldId id="15193" r:id="rId8"/>
    <p:sldId id="15099" r:id="rId9"/>
    <p:sldId id="15301" r:id="rId10"/>
    <p:sldId id="15064" r:id="rId11"/>
    <p:sldId id="15307" r:id="rId12"/>
    <p:sldId id="15308" r:id="rId13"/>
    <p:sldId id="15309" r:id="rId14"/>
    <p:sldId id="15310" r:id="rId15"/>
    <p:sldId id="15311" r:id="rId16"/>
    <p:sldId id="15312" r:id="rId17"/>
    <p:sldId id="15313" r:id="rId18"/>
    <p:sldId id="15069" r:id="rId19"/>
    <p:sldId id="15314" r:id="rId20"/>
    <p:sldId id="15081" r:id="rId21"/>
    <p:sldId id="15315" r:id="rId22"/>
    <p:sldId id="15316" r:id="rId23"/>
    <p:sldId id="15317" r:id="rId24"/>
    <p:sldId id="15318" r:id="rId25"/>
    <p:sldId id="15319" r:id="rId26"/>
    <p:sldId id="15320" r:id="rId27"/>
    <p:sldId id="15321" r:id="rId28"/>
    <p:sldId id="15085" r:id="rId29"/>
    <p:sldId id="15322" r:id="rId30"/>
    <p:sldId id="15323" r:id="rId31"/>
    <p:sldId id="15324" r:id="rId32"/>
    <p:sldId id="15325" r:id="rId33"/>
    <p:sldId id="15326" r:id="rId34"/>
    <p:sldId id="15327" r:id="rId35"/>
    <p:sldId id="15328" r:id="rId36"/>
    <p:sldId id="15329" r:id="rId37"/>
    <p:sldId id="15342" r:id="rId38"/>
    <p:sldId id="15343" r:id="rId39"/>
    <p:sldId id="15344" r:id="rId40"/>
    <p:sldId id="15345" r:id="rId41"/>
    <p:sldId id="15346" r:id="rId42"/>
    <p:sldId id="15347" r:id="rId43"/>
    <p:sldId id="15348" r:id="rId44"/>
    <p:sldId id="15349" r:id="rId45"/>
    <p:sldId id="15350" r:id="rId46"/>
    <p:sldId id="15351" r:id="rId47"/>
    <p:sldId id="15352" r:id="rId48"/>
    <p:sldId id="15353" r:id="rId49"/>
    <p:sldId id="15354" r:id="rId50"/>
    <p:sldId id="15355" r:id="rId51"/>
    <p:sldId id="15356" r:id="rId52"/>
    <p:sldId id="15357" r:id="rId53"/>
    <p:sldId id="15358" r:id="rId54"/>
    <p:sldId id="15359" r:id="rId55"/>
    <p:sldId id="15360" r:id="rId56"/>
    <p:sldId id="318" r:id="rId57"/>
    <p:sldId id="11156" r:id="rId5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刘云轩" initials="刘" lastIdx="1" clrIdx="0"/>
  <p:cmAuthor id="2" name="作者" initials="A" lastIdx="0" clrIdx="1"/>
  <p:cmAuthor id="3" name="SakuraYL" initials="Sakura" lastIdx="0" clrIdx="2"/>
  <p:cmAuthor id="4" name="Administrator" initials="A" lastIdx="1" clrIdx="3"/>
  <p:cmAuthor id="5" name="谢紫宜" initials="U" lastIdx="2" clrIdx="4"/>
  <p:cmAuthor id="0" name="Mia Vida Villanueva" initials="MVV" lastIdx="1" clrIdx="0"/>
  <p:cmAuthor id="7" name="1206988966@qq.com" initials="1" lastIdx="1" clrIdx="2"/>
  <p:cmAuthor id="8" name="姜伟光" initials="姜" lastIdx="1" clrIdx="0"/>
  <p:cmAuthor id="6" name="ming qiu" initials="m" lastIdx="17"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E7B5A"/>
    <a:srgbClr val="CA9162"/>
    <a:srgbClr val="DBA268"/>
    <a:srgbClr val="ADB9CA"/>
    <a:srgbClr val="87987F"/>
    <a:srgbClr val="959785"/>
    <a:srgbClr val="150D0D"/>
    <a:srgbClr val="DE8A6A"/>
    <a:srgbClr val="7C5050"/>
    <a:srgbClr val="8798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681" autoAdjust="0"/>
    <p:restoredTop sz="94660"/>
  </p:normalViewPr>
  <p:slideViewPr>
    <p:cSldViewPr snapToGrid="0" showGuides="1">
      <p:cViewPr>
        <p:scale>
          <a:sx n="75" d="100"/>
          <a:sy n="75" d="100"/>
        </p:scale>
        <p:origin x="907" y="634"/>
      </p:cViewPr>
      <p:guideLst>
        <p:guide orient="horz" pos="2814"/>
        <p:guide pos="3839"/>
        <p:guide orient="horz" pos="15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3" Type="http://schemas.openxmlformats.org/officeDocument/2006/relationships/commentAuthors" Target="commentAuthors.xml"/><Relationship Id="rId62" Type="http://schemas.openxmlformats.org/officeDocument/2006/relationships/tableStyles" Target="tableStyles.xml"/><Relationship Id="rId61" Type="http://schemas.openxmlformats.org/officeDocument/2006/relationships/viewProps" Target="viewProps.xml"/><Relationship Id="rId60" Type="http://schemas.openxmlformats.org/officeDocument/2006/relationships/presProps" Target="presProps.xml"/><Relationship Id="rId6" Type="http://schemas.openxmlformats.org/officeDocument/2006/relationships/notesMaster" Target="notesMasters/notesMaster1.xml"/><Relationship Id="rId59" Type="http://schemas.openxmlformats.org/officeDocument/2006/relationships/handoutMaster" Target="handoutMasters/handoutMaster1.xml"/><Relationship Id="rId58" Type="http://schemas.openxmlformats.org/officeDocument/2006/relationships/slide" Target="slides/slide53.xml"/><Relationship Id="rId57" Type="http://schemas.openxmlformats.org/officeDocument/2006/relationships/slide" Target="slides/slide52.xml"/><Relationship Id="rId56" Type="http://schemas.openxmlformats.org/officeDocument/2006/relationships/slide" Target="slides/slide51.xml"/><Relationship Id="rId55" Type="http://schemas.openxmlformats.org/officeDocument/2006/relationships/slide" Target="slides/slide50.xml"/><Relationship Id="rId54" Type="http://schemas.openxmlformats.org/officeDocument/2006/relationships/slide" Target="slides/slide49.xml"/><Relationship Id="rId53" Type="http://schemas.openxmlformats.org/officeDocument/2006/relationships/slide" Target="slides/slide48.xml"/><Relationship Id="rId52" Type="http://schemas.openxmlformats.org/officeDocument/2006/relationships/slide" Target="slides/slide47.xml"/><Relationship Id="rId51" Type="http://schemas.openxmlformats.org/officeDocument/2006/relationships/slide" Target="slides/slide46.xml"/><Relationship Id="rId50" Type="http://schemas.openxmlformats.org/officeDocument/2006/relationships/slide" Target="slides/slide45.xml"/><Relationship Id="rId5" Type="http://schemas.openxmlformats.org/officeDocument/2006/relationships/slide" Target="slides/slide1.xml"/><Relationship Id="rId49" Type="http://schemas.openxmlformats.org/officeDocument/2006/relationships/slide" Target="slides/slide44.xml"/><Relationship Id="rId48" Type="http://schemas.openxmlformats.org/officeDocument/2006/relationships/slide" Target="slides/slide43.xml"/><Relationship Id="rId47" Type="http://schemas.openxmlformats.org/officeDocument/2006/relationships/slide" Target="slides/slide42.xml"/><Relationship Id="rId46" Type="http://schemas.openxmlformats.org/officeDocument/2006/relationships/slide" Target="slides/slide41.xml"/><Relationship Id="rId45" Type="http://schemas.openxmlformats.org/officeDocument/2006/relationships/slide" Target="slides/slide40.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
        <p:nvSpPr>
          <p:cNvPr id="4" name="灯片编号占位符 3"/>
          <p:cNvSpPr>
            <a:spLocks noGrp="1"/>
          </p:cNvSpPr>
          <p:nvPr>
            <p:ph type="sldNum" sz="quarter" idx="5"/>
          </p:nvPr>
        </p:nvSpPr>
        <p:spPr/>
        <p:txBody>
          <a:bodyPr/>
          <a:p>
            <a:pPr lvl="0" algn="r" eaLnBrk="1" hangingPunct="1"/>
            <a:fld id="{9A0DB2DC-4C9A-4742-B13C-FB6460FD3503}" type="slidenum">
              <a:rPr lang="zh-CN" altLang="en-US" sz="1200" dirty="0">
                <a:latin typeface="Arial" panose="020B0604020202020204" pitchFamily="34" charset="0"/>
              </a:rPr>
            </a:fld>
            <a:endParaRPr lang="zh-CN" altLang="en-US" sz="1200" dirty="0">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FB6A1E3-1842-4E7D-AEFA-0B3C452773C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FB6A1E3-1842-4E7D-AEFA-0B3C452773C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
        <p:nvSpPr>
          <p:cNvPr id="4" name="灯片编号占位符 3"/>
          <p:cNvSpPr>
            <a:spLocks noGrp="1"/>
          </p:cNvSpPr>
          <p:nvPr>
            <p:ph type="sldNum" sz="quarter" idx="5"/>
          </p:nvPr>
        </p:nvSpPr>
        <p:spPr/>
        <p:txBody>
          <a:bodyPr/>
          <a:p>
            <a:pPr lvl="0" algn="r" eaLnBrk="1" hangingPunct="1"/>
            <a:fld id="{9A0DB2DC-4C9A-4742-B13C-FB6460FD3503}" type="slidenum">
              <a:rPr lang="zh-CN" altLang="en-US" sz="1200" dirty="0">
                <a:latin typeface="Arial" panose="020B0604020202020204" pitchFamily="34" charset="0"/>
              </a:rPr>
            </a:fld>
            <a:endParaRPr lang="zh-CN" altLang="en-US" sz="1200" dirty="0">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7" Type="http://schemas.openxmlformats.org/officeDocument/2006/relationships/tags" Target="../tags/tag26.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tags" Target="../tags/tag33.xml"/><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7" Type="http://schemas.openxmlformats.org/officeDocument/2006/relationships/tags" Target="../tags/tag47.xml"/><Relationship Id="rId6" Type="http://schemas.openxmlformats.org/officeDocument/2006/relationships/tags" Target="../tags/tag46.xml"/><Relationship Id="rId5" Type="http://schemas.openxmlformats.org/officeDocument/2006/relationships/tags" Target="../tags/tag45.xml"/><Relationship Id="rId4" Type="http://schemas.openxmlformats.org/officeDocument/2006/relationships/tags" Target="../tags/tag44.xml"/><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6" Type="http://schemas.openxmlformats.org/officeDocument/2006/relationships/tags" Target="../tags/tag52.xml"/><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6" Type="http://schemas.openxmlformats.org/officeDocument/2006/relationships/tags" Target="../tags/tag61.xml"/><Relationship Id="rId5" Type="http://schemas.openxmlformats.org/officeDocument/2006/relationships/tags" Target="../tags/tag60.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a:xfrm>
            <a:off x="838200" y="6356351"/>
            <a:ext cx="2743200" cy="365125"/>
          </a:xfrm>
        </p:spPr>
        <p:txBody>
          <a:bodyPr/>
          <a:lstStyle/>
          <a:p>
            <a:fld id="{69E6B9DE-EB28-4280-8651-E63DA2660039}" type="datetimeFigureOut">
              <a:rPr lang="zh-CN" altLang="en-US" smtClean="0"/>
            </a:fld>
            <a:endParaRPr lang="zh-CN" altLang="en-US"/>
          </a:p>
        </p:txBody>
      </p:sp>
      <p:sp>
        <p:nvSpPr>
          <p:cNvPr id="5" name="Footer Placeholder 4"/>
          <p:cNvSpPr>
            <a:spLocks noGrp="1"/>
          </p:cNvSpPr>
          <p:nvPr>
            <p:ph type="ftr" sz="quarter" idx="11"/>
          </p:nvPr>
        </p:nvSpPr>
        <p:spPr>
          <a:xfrm>
            <a:off x="4038600" y="6356351"/>
            <a:ext cx="4114800" cy="365125"/>
          </a:xfrm>
        </p:spPr>
        <p:txBody>
          <a:bodyPr/>
          <a:lstStyle/>
          <a:p>
            <a:endParaRPr lang="zh-CN" altLang="en-US"/>
          </a:p>
        </p:txBody>
      </p:sp>
      <p:sp>
        <p:nvSpPr>
          <p:cNvPr id="6" name="Slide Number Placeholder 5"/>
          <p:cNvSpPr>
            <a:spLocks noGrp="1"/>
          </p:cNvSpPr>
          <p:nvPr>
            <p:ph type="sldNum" sz="quarter" idx="12"/>
          </p:nvPr>
        </p:nvSpPr>
        <p:spPr>
          <a:xfrm>
            <a:off x="8610600" y="6356351"/>
            <a:ext cx="2743200" cy="365125"/>
          </a:xfrm>
        </p:spPr>
        <p:txBody>
          <a:bodyPr/>
          <a:lstStyle/>
          <a:p>
            <a:fld id="{7B48ABF0-A411-46BD-841C-F02A87C3D96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838200" y="365125"/>
            <a:ext cx="7734300" cy="581183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a:xfrm>
            <a:off x="838200" y="6356351"/>
            <a:ext cx="2743200" cy="365125"/>
          </a:xfrm>
        </p:spPr>
        <p:txBody>
          <a:bodyPr/>
          <a:lstStyle/>
          <a:p>
            <a:fld id="{69E6B9DE-EB28-4280-8651-E63DA2660039}" type="datetimeFigureOut">
              <a:rPr lang="zh-CN" altLang="en-US" smtClean="0"/>
            </a:fld>
            <a:endParaRPr lang="zh-CN" altLang="en-US"/>
          </a:p>
        </p:txBody>
      </p:sp>
      <p:sp>
        <p:nvSpPr>
          <p:cNvPr id="5" name="Footer Placeholder 4"/>
          <p:cNvSpPr>
            <a:spLocks noGrp="1"/>
          </p:cNvSpPr>
          <p:nvPr>
            <p:ph type="ftr" sz="quarter" idx="11"/>
          </p:nvPr>
        </p:nvSpPr>
        <p:spPr>
          <a:xfrm>
            <a:off x="4038600" y="6356351"/>
            <a:ext cx="4114800" cy="365125"/>
          </a:xfrm>
        </p:spPr>
        <p:txBody>
          <a:bodyPr/>
          <a:lstStyle/>
          <a:p>
            <a:endParaRPr lang="zh-CN" altLang="en-US"/>
          </a:p>
        </p:txBody>
      </p:sp>
      <p:sp>
        <p:nvSpPr>
          <p:cNvPr id="6" name="Slide Number Placeholder 5"/>
          <p:cNvSpPr>
            <a:spLocks noGrp="1"/>
          </p:cNvSpPr>
          <p:nvPr>
            <p:ph type="sldNum" sz="quarter" idx="12"/>
          </p:nvPr>
        </p:nvSpPr>
        <p:spPr>
          <a:xfrm>
            <a:off x="8610600" y="6356351"/>
            <a:ext cx="2743200" cy="365125"/>
          </a:xfrm>
        </p:spPr>
        <p:txBody>
          <a:bodyPr/>
          <a:lstStyle/>
          <a:p>
            <a:fld id="{7B48ABF0-A411-46BD-841C-F02A87C3D968}"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116000" y="6314400"/>
            <a:ext cx="3960000" cy="316800"/>
          </a:xfr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877600" y="6314400"/>
            <a:ext cx="2700000" cy="316800"/>
          </a:xfr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自定义版式">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242" y="6356048"/>
            <a:ext cx="2845517" cy="365881"/>
          </a:xfrm>
          <a:prstGeom prst="rect">
            <a:avLst/>
          </a:prstGeom>
          <a:noFill/>
          <a:ln w="9525">
            <a:noFill/>
            <a:miter lim="800000"/>
          </a:ln>
        </p:spPr>
        <p:txBody>
          <a:bodyPr vert="horz" wrap="square" lIns="102870" tIns="51435" rIns="102870" bIns="51435" numCol="1" anchor="ctr" anchorCtr="0" compatLnSpc="1"/>
          <a:lstStyle/>
          <a:p>
            <a:pPr marL="0" marR="0" indent="0" defTabSz="1028700" rtl="0" eaLnBrk="0" fontAlgn="base" hangingPunct="0">
              <a:lnSpc>
                <a:spcPct val="100000"/>
              </a:lnSpc>
              <a:spcBef>
                <a:spcPct val="0"/>
              </a:spcBef>
              <a:spcAft>
                <a:spcPct val="0"/>
              </a:spcAft>
              <a:buClrTx/>
              <a:buSzTx/>
              <a:buFont typeface="Arial" panose="020B0604020202020204" pitchFamily="34" charset="0"/>
              <a:defRPr/>
            </a:pPr>
            <a:fld id="{48D63E85-8C46-45F6-87AF-DC9488458B96}" type="datetime1">
              <a:rPr kumimoji="0" lang="zh-CN" altLang="en-US" b="0" i="0" kern="1200" cap="none" spc="0" normalizeH="0" baseline="0" noProof="0">
                <a:latin typeface="Calibri" panose="020F0502020204030204" pitchFamily="34" charset="0"/>
                <a:ea typeface="MS PGothic" panose="020B0600070205080204" pitchFamily="34" charset="-128"/>
                <a:cs typeface="+mn-cs"/>
                <a:sym typeface="Calibri" panose="020F0502020204030204" pitchFamily="34" charset="0"/>
              </a:rPr>
            </a:fld>
            <a:endParaRPr kumimoji="0" lang="zh-CN" altLang="en-US" sz="1800" b="0" i="0" kern="1200" cap="none" spc="0" normalizeH="0" baseline="0" noProof="0">
              <a:latin typeface="Calibri" panose="020F0502020204030204" pitchFamily="34" charset="0"/>
              <a:ea typeface="MS PGothic" panose="020B0600070205080204" pitchFamily="34" charset="-128"/>
              <a:cs typeface="+mn-cs"/>
              <a:sym typeface="Calibri" panose="020F0502020204030204" pitchFamily="34" charset="0"/>
            </a:endParaRPr>
          </a:p>
        </p:txBody>
      </p:sp>
      <p:sp>
        <p:nvSpPr>
          <p:cNvPr id="3" name="页脚占位符 2"/>
          <p:cNvSpPr>
            <a:spLocks noGrp="1"/>
          </p:cNvSpPr>
          <p:nvPr>
            <p:ph type="ftr" sz="quarter" idx="11"/>
          </p:nvPr>
        </p:nvSpPr>
        <p:spPr>
          <a:xfrm>
            <a:off x="4166138" y="6356048"/>
            <a:ext cx="3859725" cy="365881"/>
          </a:xfrm>
          <a:prstGeom prst="rect">
            <a:avLst/>
          </a:prstGeom>
          <a:noFill/>
          <a:ln w="9525">
            <a:noFill/>
            <a:miter lim="800000"/>
          </a:ln>
        </p:spPr>
        <p:txBody>
          <a:bodyPr vert="horz" wrap="square" lIns="102870" tIns="51435" rIns="102870" bIns="51435" numCol="1" anchor="ctr" anchorCtr="0" compatLnSpc="1"/>
          <a:lstStyle/>
          <a:p>
            <a:pPr marL="0" marR="0" indent="0" algn="ctr" defTabSz="1028700" rtl="0" eaLnBrk="0" fontAlgn="base" hangingPunct="0">
              <a:lnSpc>
                <a:spcPct val="100000"/>
              </a:lnSpc>
              <a:spcBef>
                <a:spcPct val="0"/>
              </a:spcBef>
              <a:spcAft>
                <a:spcPct val="0"/>
              </a:spcAft>
              <a:buClrTx/>
              <a:buSzTx/>
              <a:buFont typeface="Arial" panose="020B0604020202020204" pitchFamily="34" charset="0"/>
              <a:defRPr/>
            </a:pPr>
            <a:endParaRPr kumimoji="0" lang="zh-CN" altLang="zh-CN" b="0" i="0" kern="1200" cap="none" spc="0" normalizeH="0" baseline="0" noProof="0">
              <a:latin typeface="Calibri" panose="020F0502020204030204" pitchFamily="34" charset="0"/>
              <a:ea typeface="MS PGothic" panose="020B0600070205080204" pitchFamily="34" charset="-128"/>
              <a:cs typeface="+mn-cs"/>
              <a:sym typeface="Calibri" panose="020F0502020204030204" pitchFamily="34" charset="0"/>
            </a:endParaRPr>
          </a:p>
        </p:txBody>
      </p:sp>
      <p:sp>
        <p:nvSpPr>
          <p:cNvPr id="4" name="灯片编号占位符 3"/>
          <p:cNvSpPr>
            <a:spLocks noGrp="1"/>
          </p:cNvSpPr>
          <p:nvPr>
            <p:ph type="sldNum" sz="quarter" idx="12"/>
          </p:nvPr>
        </p:nvSpPr>
        <p:spPr>
          <a:xfrm>
            <a:off x="8737242" y="6356048"/>
            <a:ext cx="2845517" cy="365881"/>
          </a:xfrm>
          <a:prstGeom prst="rect">
            <a:avLst/>
          </a:prstGeom>
          <a:noFill/>
          <a:ln w="9525">
            <a:noFill/>
            <a:miter lim="800000"/>
          </a:ln>
        </p:spPr>
        <p:txBody>
          <a:bodyPr vert="horz" wrap="square" lIns="102870" tIns="51435" rIns="102870" bIns="51435" numCol="1" anchor="ctr" anchorCtr="0" compatLnSpc="1"/>
          <a:lstStyle/>
          <a:p>
            <a:pPr fontAlgn="base"/>
            <a:fld id="{9A0DB2DC-4C9A-4742-B13C-FB6460FD3503}" type="slidenum">
              <a:rPr lang="zh-CN" altLang="en-US" noProof="1" dirty="0">
                <a:latin typeface="Calibri" panose="020F0502020204030204" pitchFamily="34" charset="0"/>
                <a:ea typeface="MS PGothic" panose="020B0600070205080204" pitchFamily="34" charset="-128"/>
                <a:cs typeface="+mn-cs"/>
                <a:sym typeface="Calibri" panose="020F0502020204030204" pitchFamily="34" charset="0"/>
              </a:rPr>
            </a:fld>
            <a:endParaRPr lang="zh-CN" altLang="en-US" noProof="1">
              <a:latin typeface="Calibri" panose="020F0502020204030204" pitchFamily="34" charset="0"/>
              <a:sym typeface="Calibri" panose="020F0502020204030204" pitchFamily="34" charset="0"/>
            </a:endParaRPr>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rotWithShape="1">
          <a:blip r:embed="rId2"/>
          <a:stretch>
            <a:fillRect t="-8000" b="-8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432435" y="284480"/>
            <a:ext cx="10972800" cy="836295"/>
          </a:xfrm>
        </p:spPr>
        <p:txBody>
          <a:bodyPr/>
          <a:lstStyle>
            <a:lvl1pPr>
              <a:defRPr b="0">
                <a:latin typeface="微软雅黑" panose="020B0503020204020204" pitchFamily="34" charset="-122"/>
                <a:ea typeface="微软雅黑" panose="020B0503020204020204" pitchFamily="34"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67665" y="1302385"/>
            <a:ext cx="10972800" cy="4824095"/>
          </a:xfrm>
        </p:spPr>
        <p:txBody>
          <a:bodyPr/>
          <a:lstStyle>
            <a:lvl1pPr marL="0" indent="0" eaLnBrk="0" fontAlgn="base" latinLnBrk="0" hangingPunct="0">
              <a:lnSpc>
                <a:spcPct val="150000"/>
              </a:lnSpc>
              <a:spcBef>
                <a:spcPts val="0"/>
              </a:spcBef>
              <a:buNone/>
              <a:defRPr sz="2400">
                <a:latin typeface="楷体" panose="02010609060101010101" charset="-122"/>
                <a:ea typeface="楷体" panose="02010609060101010101" charset="-122"/>
              </a:defRPr>
            </a:lvl1pPr>
            <a:lvl2pPr marL="457200" indent="0">
              <a:buNone/>
              <a:defRPr/>
            </a:lvl2pPr>
          </a:lstStyle>
          <a:p>
            <a:pPr lvl="0"/>
            <a:r>
              <a:rPr lang="zh-CN" altLang="en-US" smtClean="0"/>
              <a:t>单击此处编辑母版文本样式</a:t>
            </a:r>
            <a:endParaRPr lang="zh-CN" altLang="en-US"/>
          </a:p>
        </p:txBody>
      </p:sp>
      <p:sp>
        <p:nvSpPr>
          <p:cNvPr id="4" name="日期占位符 3"/>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a:xfrm>
            <a:off x="6261100" y="6496050"/>
            <a:ext cx="3860800" cy="276860"/>
          </a:xfrm>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bg>
      <p:bgPr>
        <a:blipFill rotWithShape="1">
          <a:blip r:embed="rId2">
            <a:alphaModFix amt="98000"/>
          </a:blip>
          <a:stretch>
            <a:fillRect l="5000" b="-18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444500" y="795655"/>
            <a:ext cx="8115300" cy="673100"/>
          </a:xfrm>
        </p:spPr>
        <p:txBody>
          <a:bodyPr/>
          <a:lstStyle>
            <a:lvl1pPr>
              <a:lnSpc>
                <a:spcPct val="90000"/>
              </a:lnSpc>
              <a:defRPr sz="2800" b="0">
                <a:latin typeface="宋体" panose="02010600030101010101" pitchFamily="2" charset="-122"/>
                <a:ea typeface="宋体" panose="02010600030101010101" pitchFamily="2" charset="-122"/>
              </a:defRPr>
            </a:lvl1pPr>
          </a:lstStyle>
          <a:p>
            <a:r>
              <a:rPr lang="zh-CN" altLang="en-US" smtClean="0"/>
              <a:t>单击此处编辑母版标题样式</a:t>
            </a:r>
            <a:endParaRPr lang="zh-CN" altLang="en-US"/>
          </a:p>
        </p:txBody>
      </p:sp>
      <p:sp>
        <p:nvSpPr>
          <p:cNvPr id="4" name="内容占位符 3"/>
          <p:cNvSpPr>
            <a:spLocks noGrp="1"/>
          </p:cNvSpPr>
          <p:nvPr>
            <p:ph sz="half" idx="2"/>
          </p:nvPr>
        </p:nvSpPr>
        <p:spPr>
          <a:xfrm>
            <a:off x="568325" y="1681480"/>
            <a:ext cx="8218170" cy="2529205"/>
          </a:xfrm>
        </p:spPr>
        <p:txBody>
          <a:bodyPr/>
          <a:lstStyle>
            <a:lvl1pPr marL="0" indent="0">
              <a:lnSpc>
                <a:spcPct val="150000"/>
              </a:lnSpc>
              <a:buNone/>
              <a:defRPr sz="2400">
                <a:latin typeface="宋体" panose="02010600030101010101" pitchFamily="2" charset="-122"/>
                <a:ea typeface="宋体" panose="02010600030101010101" pitchFamily="2" charset="-122"/>
              </a:defRPr>
            </a:lvl1pPr>
            <a:lvl2pPr marL="457200" indent="0">
              <a:buNone/>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a:p>
        </p:txBody>
      </p:sp>
      <p:sp>
        <p:nvSpPr>
          <p:cNvPr id="6" name="内容占位符 5"/>
          <p:cNvSpPr>
            <a:spLocks noGrp="1"/>
          </p:cNvSpPr>
          <p:nvPr>
            <p:ph sz="quarter" idx="4"/>
          </p:nvPr>
        </p:nvSpPr>
        <p:spPr>
          <a:xfrm>
            <a:off x="444500" y="4563745"/>
            <a:ext cx="8115300" cy="1551305"/>
          </a:xfrm>
        </p:spPr>
        <p:txBody>
          <a:bodyPr/>
          <a:lstStyle>
            <a:lvl1pPr marL="0" indent="0">
              <a:lnSpc>
                <a:spcPct val="150000"/>
              </a:lnSpc>
              <a:buNone/>
              <a:defRPr sz="2400">
                <a:latin typeface="宋体" panose="02010600030101010101" pitchFamily="2" charset="-122"/>
                <a:ea typeface="宋体" panose="02010600030101010101" pitchFamily="2" charset="-122"/>
              </a:defRPr>
            </a:lvl1pPr>
            <a:lvl2pPr marL="457200" indent="0">
              <a:buNone/>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a:p>
        </p:txBody>
      </p:sp>
      <p:sp>
        <p:nvSpPr>
          <p:cNvPr id="7" name="日期占位符 6"/>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0"/>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 typeface="Microsoft JhengHei" panose="020B0604030504040204" pitchFamily="34" charset="-120"/>
              <a:buNone/>
              <a:defRPr/>
            </a:pPr>
            <a:endParaRPr kumimoji="0" lang="zh-CN" altLang="en-US" sz="3200" b="0" i="0" u="none" strike="noStrike" kern="0" cap="none" spc="0" normalizeH="0" baseline="0" noProof="0" smtClean="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264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81750"/>
            <a:ext cx="2844800" cy="476250"/>
          </a:xfrm>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1_仅标题">
    <p:bg>
      <p:bgRef idx="1001">
        <a:schemeClr val="bg1"/>
      </p:bgRef>
    </p:bg>
    <p:spTree>
      <p:nvGrpSpPr>
        <p:cNvPr id="1" name=""/>
        <p:cNvGrpSpPr/>
        <p:nvPr/>
      </p:nvGrpSpPr>
      <p:grpSpPr>
        <a:xfrm>
          <a:off x="0" y="0"/>
          <a:ext cx="0" cy="0"/>
          <a:chOff x="0" y="0"/>
          <a:chExt cx="0" cy="0"/>
        </a:xfrm>
      </p:grpSpPr>
      <p:pic>
        <p:nvPicPr>
          <p:cNvPr id="2" name="图片 1" descr="图片1"/>
          <p:cNvPicPr>
            <a:picLocks noChangeAspect="1"/>
          </p:cNvPicPr>
          <p:nvPr userDrawn="1"/>
        </p:nvPicPr>
        <p:blipFill>
          <a:blip r:embed="rId2"/>
          <a:stretch>
            <a:fillRect/>
          </a:stretch>
        </p:blipFill>
        <p:spPr>
          <a:xfrm>
            <a:off x="9339176" y="220663"/>
            <a:ext cx="2570163" cy="623888"/>
          </a:xfrm>
          <a:prstGeom prst="rect">
            <a:avLst/>
          </a:prstGeom>
          <a:noFill/>
          <a:ln w="9525">
            <a:noFill/>
          </a:ln>
        </p:spPr>
      </p:pic>
      <p:sp>
        <p:nvSpPr>
          <p:cNvPr id="3" name="文本框 41"/>
          <p:cNvSpPr txBox="1"/>
          <p:nvPr userDrawn="1"/>
        </p:nvSpPr>
        <p:spPr>
          <a:xfrm>
            <a:off x="239349" y="6386658"/>
            <a:ext cx="5253567" cy="306705"/>
          </a:xfrm>
          <a:prstGeom prst="rect">
            <a:avLst/>
          </a:prstGeom>
          <a:noFill/>
        </p:spPr>
        <p:txBody>
          <a:bodyPr wrap="square" rtlCol="0">
            <a:spAutoFit/>
          </a:bodyPr>
          <a:lstStyle/>
          <a:p>
            <a:r>
              <a:rPr lang="zh-CN" altLang="en-US"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rPr>
              <a:t>自考邮箱：</a:t>
            </a:r>
            <a:r>
              <a:rPr lang="en-US" altLang="zh-CN"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rPr>
              <a:t>QXYMYX</a:t>
            </a:r>
            <a:r>
              <a:rPr lang="zh-CN" altLang="en-US"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rPr>
              <a:t>126．</a:t>
            </a:r>
            <a:r>
              <a:rPr lang="zh-CN" altLang="en-US"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rPr>
              <a:t>co</a:t>
            </a:r>
            <a:r>
              <a:rPr lang="en-US" altLang="zh-CN"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rPr>
              <a:t>m</a:t>
            </a:r>
            <a:endParaRPr lang="en-US" altLang="zh-CN"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overrideClrMapping bg1="lt1" tx1="dk1" bg2="lt2" tx2="dk2" accent1="accent1" accent2="accent2" accent3="accent3" accent4="accent4" accent5="accent5" accent6="accent6" hlink="hlink" folHlink="folHlink"/>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自定义版式">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242" y="6356048"/>
            <a:ext cx="2845517" cy="365881"/>
          </a:xfrm>
          <a:prstGeom prst="rect">
            <a:avLst/>
          </a:prstGeom>
          <a:noFill/>
          <a:ln w="9525">
            <a:noFill/>
            <a:miter lim="800000"/>
          </a:ln>
        </p:spPr>
        <p:txBody>
          <a:bodyPr vert="horz" wrap="square" lIns="102870" tIns="51435" rIns="102870" bIns="51435" numCol="1" anchor="ctr" anchorCtr="0" compatLnSpc="1"/>
          <a:lstStyle/>
          <a:p>
            <a:pPr marL="0" marR="0" indent="0" defTabSz="1028700" rtl="0" eaLnBrk="0" fontAlgn="base" hangingPunct="0">
              <a:lnSpc>
                <a:spcPct val="100000"/>
              </a:lnSpc>
              <a:spcBef>
                <a:spcPct val="0"/>
              </a:spcBef>
              <a:spcAft>
                <a:spcPct val="0"/>
              </a:spcAft>
              <a:buClrTx/>
              <a:buSzTx/>
              <a:buFont typeface="Arial" panose="020B0604020202020204" pitchFamily="34" charset="0"/>
              <a:defRPr/>
            </a:pPr>
            <a:fld id="{48D63E85-8C46-45F6-87AF-DC9488458B96}" type="datetime1">
              <a:rPr kumimoji="0" lang="zh-CN" altLang="en-US" b="0" i="0" kern="1200" cap="none" spc="0" normalizeH="0" baseline="0" noProof="0">
                <a:latin typeface="Calibri" panose="020F0502020204030204" pitchFamily="34" charset="0"/>
                <a:ea typeface="MS PGothic" panose="020B0600070205080204" pitchFamily="34" charset="-128"/>
                <a:cs typeface="+mn-cs"/>
                <a:sym typeface="Calibri" panose="020F0502020204030204" pitchFamily="34" charset="0"/>
              </a:rPr>
            </a:fld>
            <a:endParaRPr kumimoji="0" lang="zh-CN" altLang="en-US" sz="1800" b="0" i="0" kern="1200" cap="none" spc="0" normalizeH="0" baseline="0" noProof="0">
              <a:latin typeface="Calibri" panose="020F0502020204030204" pitchFamily="34" charset="0"/>
              <a:ea typeface="MS PGothic" panose="020B0600070205080204" pitchFamily="34" charset="-128"/>
              <a:cs typeface="+mn-cs"/>
              <a:sym typeface="Calibri" panose="020F0502020204030204" pitchFamily="34" charset="0"/>
            </a:endParaRPr>
          </a:p>
        </p:txBody>
      </p:sp>
      <p:sp>
        <p:nvSpPr>
          <p:cNvPr id="3" name="页脚占位符 2"/>
          <p:cNvSpPr>
            <a:spLocks noGrp="1"/>
          </p:cNvSpPr>
          <p:nvPr>
            <p:ph type="ftr" sz="quarter" idx="11"/>
          </p:nvPr>
        </p:nvSpPr>
        <p:spPr>
          <a:xfrm>
            <a:off x="4166138" y="6356048"/>
            <a:ext cx="3859725" cy="365881"/>
          </a:xfrm>
          <a:prstGeom prst="rect">
            <a:avLst/>
          </a:prstGeom>
          <a:noFill/>
          <a:ln w="9525">
            <a:noFill/>
            <a:miter lim="800000"/>
          </a:ln>
        </p:spPr>
        <p:txBody>
          <a:bodyPr vert="horz" wrap="square" lIns="102870" tIns="51435" rIns="102870" bIns="51435" numCol="1" anchor="ctr" anchorCtr="0" compatLnSpc="1"/>
          <a:lstStyle/>
          <a:p>
            <a:pPr marL="0" marR="0" indent="0" algn="ctr" defTabSz="1028700" rtl="0" eaLnBrk="0" fontAlgn="base" hangingPunct="0">
              <a:lnSpc>
                <a:spcPct val="100000"/>
              </a:lnSpc>
              <a:spcBef>
                <a:spcPct val="0"/>
              </a:spcBef>
              <a:spcAft>
                <a:spcPct val="0"/>
              </a:spcAft>
              <a:buClrTx/>
              <a:buSzTx/>
              <a:buFont typeface="Arial" panose="020B0604020202020204" pitchFamily="34" charset="0"/>
              <a:defRPr/>
            </a:pPr>
            <a:endParaRPr kumimoji="0" lang="zh-CN" altLang="zh-CN" b="0" i="0" kern="1200" cap="none" spc="0" normalizeH="0" baseline="0" noProof="0">
              <a:latin typeface="Calibri" panose="020F0502020204030204" pitchFamily="34" charset="0"/>
              <a:ea typeface="MS PGothic" panose="020B0600070205080204" pitchFamily="34" charset="-128"/>
              <a:cs typeface="+mn-cs"/>
              <a:sym typeface="Calibri" panose="020F0502020204030204" pitchFamily="34" charset="0"/>
            </a:endParaRPr>
          </a:p>
        </p:txBody>
      </p:sp>
      <p:sp>
        <p:nvSpPr>
          <p:cNvPr id="4" name="灯片编号占位符 3"/>
          <p:cNvSpPr>
            <a:spLocks noGrp="1"/>
          </p:cNvSpPr>
          <p:nvPr>
            <p:ph type="sldNum" sz="quarter" idx="12"/>
          </p:nvPr>
        </p:nvSpPr>
        <p:spPr>
          <a:xfrm>
            <a:off x="8737242" y="6356048"/>
            <a:ext cx="2845517" cy="365881"/>
          </a:xfrm>
          <a:prstGeom prst="rect">
            <a:avLst/>
          </a:prstGeom>
          <a:noFill/>
          <a:ln w="9525">
            <a:noFill/>
            <a:miter lim="800000"/>
          </a:ln>
        </p:spPr>
        <p:txBody>
          <a:bodyPr vert="horz" wrap="square" lIns="102870" tIns="51435" rIns="102870" bIns="51435" numCol="1" anchor="ctr" anchorCtr="0" compatLnSpc="1"/>
          <a:lstStyle/>
          <a:p>
            <a:pPr fontAlgn="base"/>
            <a:fld id="{9A0DB2DC-4C9A-4742-B13C-FB6460FD3503}" type="slidenum">
              <a:rPr lang="zh-CN" altLang="en-US" noProof="1" dirty="0">
                <a:latin typeface="Calibri" panose="020F0502020204030204" pitchFamily="34" charset="0"/>
                <a:ea typeface="MS PGothic" panose="020B0600070205080204" pitchFamily="34" charset="-128"/>
                <a:cs typeface="+mn-cs"/>
                <a:sym typeface="Calibri" panose="020F0502020204030204" pitchFamily="34" charset="0"/>
              </a:rPr>
            </a:fld>
            <a:endParaRPr lang="zh-CN" altLang="en-US" noProof="1">
              <a:latin typeface="Calibri" panose="020F0502020204030204" pitchFamily="34" charset="0"/>
              <a:sym typeface="Calibri" panose="020F0502020204030204" pitchFamily="34" charset="0"/>
            </a:endParaRPr>
          </a:p>
        </p:txBody>
      </p:sp>
    </p:spTree>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Date Placeholder 3"/>
          <p:cNvSpPr>
            <a:spLocks noGrp="1"/>
          </p:cNvSpPr>
          <p:nvPr>
            <p:ph type="dt" sz="half" idx="10"/>
          </p:nvPr>
        </p:nvSpPr>
        <p:spPr>
          <a:xfrm>
            <a:off x="838200" y="6356351"/>
            <a:ext cx="2743200" cy="365125"/>
          </a:xfrm>
        </p:spPr>
        <p:txBody>
          <a:bodyPr/>
          <a:lstStyle/>
          <a:p>
            <a:fld id="{69E6B9DE-EB28-4280-8651-E63DA2660039}" type="datetimeFigureOut">
              <a:rPr lang="zh-CN" altLang="en-US" smtClean="0"/>
            </a:fld>
            <a:endParaRPr lang="zh-CN" altLang="en-US"/>
          </a:p>
        </p:txBody>
      </p:sp>
      <p:sp>
        <p:nvSpPr>
          <p:cNvPr id="5" name="Footer Placeholder 4"/>
          <p:cNvSpPr>
            <a:spLocks noGrp="1"/>
          </p:cNvSpPr>
          <p:nvPr>
            <p:ph type="ftr" sz="quarter" idx="11"/>
          </p:nvPr>
        </p:nvSpPr>
        <p:spPr>
          <a:xfrm>
            <a:off x="4038600" y="6356351"/>
            <a:ext cx="4114800" cy="365125"/>
          </a:xfrm>
        </p:spPr>
        <p:txBody>
          <a:bodyPr/>
          <a:lstStyle/>
          <a:p>
            <a:endParaRPr lang="zh-CN" altLang="en-US"/>
          </a:p>
        </p:txBody>
      </p:sp>
      <p:sp>
        <p:nvSpPr>
          <p:cNvPr id="6" name="Slide Number Placeholder 5"/>
          <p:cNvSpPr>
            <a:spLocks noGrp="1"/>
          </p:cNvSpPr>
          <p:nvPr>
            <p:ph type="sldNum" sz="quarter" idx="12"/>
          </p:nvPr>
        </p:nvSpPr>
        <p:spPr>
          <a:xfrm>
            <a:off x="8610600" y="6356351"/>
            <a:ext cx="2743200" cy="365125"/>
          </a:xfrm>
        </p:spPr>
        <p:txBody>
          <a:bodyPr/>
          <a:lstStyle/>
          <a:p>
            <a:fld id="{7B48ABF0-A411-46BD-841C-F02A87C3D968}"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330" y="1555115"/>
            <a:ext cx="5233035" cy="4608195"/>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defTabSz="914400" eaLnBrk="1" fontAlgn="auto" latinLnBrk="0" hangingPunct="1">
              <a:buNone/>
              <a:tabLst>
                <a:tab pos="1609725" algn="l"/>
                <a:tab pos="1609725" algn="l"/>
                <a:tab pos="1609725" algn="l"/>
                <a:tab pos="1609725" algn="l"/>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lvl1pPr>
              <a:defRPr baseline="0"/>
            </a:lvl1pPr>
          </a:lstStyle>
          <a:p>
            <a:r>
              <a:rPr lang="zh-CN" altLang="en-US"/>
              <a:t>单击此处编辑母版标题样式</a:t>
            </a:r>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838200" y="1825625"/>
            <a:ext cx="5181600" cy="4351339"/>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hasCustomPrompt="1"/>
          </p:nvPr>
        </p:nvSpPr>
        <p:spPr>
          <a:xfrm>
            <a:off x="6172200" y="1825625"/>
            <a:ext cx="5181600" cy="4351339"/>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a:xfrm>
            <a:off x="838200" y="6356351"/>
            <a:ext cx="2743200" cy="365125"/>
          </a:xfrm>
        </p:spPr>
        <p:txBody>
          <a:bodyPr/>
          <a:lstStyle/>
          <a:p>
            <a:fld id="{69E6B9DE-EB28-4280-8651-E63DA2660039}" type="datetimeFigureOut">
              <a:rPr lang="zh-CN" altLang="en-US" smtClean="0"/>
            </a:fld>
            <a:endParaRPr lang="zh-CN" altLang="en-US"/>
          </a:p>
        </p:txBody>
      </p:sp>
      <p:sp>
        <p:nvSpPr>
          <p:cNvPr id="6" name="Footer Placeholder 5"/>
          <p:cNvSpPr>
            <a:spLocks noGrp="1"/>
          </p:cNvSpPr>
          <p:nvPr>
            <p:ph type="ftr" sz="quarter" idx="11"/>
          </p:nvPr>
        </p:nvSpPr>
        <p:spPr>
          <a:xfrm>
            <a:off x="4038600" y="6356351"/>
            <a:ext cx="4114800" cy="365125"/>
          </a:xfrm>
        </p:spPr>
        <p:txBody>
          <a:bodyPr/>
          <a:lstStyle/>
          <a:p>
            <a:endParaRPr lang="zh-CN" altLang="en-US"/>
          </a:p>
        </p:txBody>
      </p:sp>
      <p:sp>
        <p:nvSpPr>
          <p:cNvPr id="7" name="Slide Number Placeholder 6"/>
          <p:cNvSpPr>
            <a:spLocks noGrp="1"/>
          </p:cNvSpPr>
          <p:nvPr>
            <p:ph type="sldNum" sz="quarter" idx="12"/>
          </p:nvPr>
        </p:nvSpPr>
        <p:spPr>
          <a:xfrm>
            <a:off x="8610600" y="6356351"/>
            <a:ext cx="2743200" cy="365125"/>
          </a:xfrm>
        </p:spPr>
        <p:txBody>
          <a:bodyPr/>
          <a:lstStyle/>
          <a:p>
            <a:fld id="{7B48ABF0-A411-46BD-841C-F02A87C3D96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839789"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a:xfrm>
            <a:off x="838200" y="6356351"/>
            <a:ext cx="2743200" cy="365125"/>
          </a:xfrm>
        </p:spPr>
        <p:txBody>
          <a:bodyPr/>
          <a:lstStyle/>
          <a:p>
            <a:fld id="{69E6B9DE-EB28-4280-8651-E63DA2660039}" type="datetimeFigureOut">
              <a:rPr lang="zh-CN" altLang="en-US" smtClean="0"/>
            </a:fld>
            <a:endParaRPr lang="zh-CN" altLang="en-US"/>
          </a:p>
        </p:txBody>
      </p:sp>
      <p:sp>
        <p:nvSpPr>
          <p:cNvPr id="8" name="Footer Placeholder 7"/>
          <p:cNvSpPr>
            <a:spLocks noGrp="1"/>
          </p:cNvSpPr>
          <p:nvPr>
            <p:ph type="ftr" sz="quarter" idx="11"/>
          </p:nvPr>
        </p:nvSpPr>
        <p:spPr>
          <a:xfrm>
            <a:off x="4038600" y="6356351"/>
            <a:ext cx="4114800" cy="365125"/>
          </a:xfrm>
        </p:spPr>
        <p:txBody>
          <a:bodyPr/>
          <a:lstStyle/>
          <a:p>
            <a:endParaRPr lang="zh-CN" altLang="en-US"/>
          </a:p>
        </p:txBody>
      </p:sp>
      <p:sp>
        <p:nvSpPr>
          <p:cNvPr id="9" name="Slide Number Placeholder 8"/>
          <p:cNvSpPr>
            <a:spLocks noGrp="1"/>
          </p:cNvSpPr>
          <p:nvPr>
            <p:ph type="sldNum" sz="quarter" idx="12"/>
          </p:nvPr>
        </p:nvSpPr>
        <p:spPr>
          <a:xfrm>
            <a:off x="8610600" y="6356351"/>
            <a:ext cx="2743200" cy="365125"/>
          </a:xfrm>
        </p:spPr>
        <p:txBody>
          <a:bodyPr/>
          <a:lstStyle/>
          <a:p>
            <a:fld id="{7B48ABF0-A411-46BD-841C-F02A87C3D96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a:xfrm>
            <a:off x="838200" y="6356351"/>
            <a:ext cx="2743200" cy="365125"/>
          </a:xfrm>
        </p:spPr>
        <p:txBody>
          <a:bodyPr/>
          <a:lstStyle/>
          <a:p>
            <a:fld id="{69E6B9DE-EB28-4280-8651-E63DA2660039}" type="datetimeFigureOut">
              <a:rPr lang="zh-CN" altLang="en-US" smtClean="0"/>
            </a:fld>
            <a:endParaRPr lang="zh-CN" altLang="en-US"/>
          </a:p>
        </p:txBody>
      </p:sp>
      <p:sp>
        <p:nvSpPr>
          <p:cNvPr id="4" name="Footer Placeholder 3"/>
          <p:cNvSpPr>
            <a:spLocks noGrp="1"/>
          </p:cNvSpPr>
          <p:nvPr>
            <p:ph type="ftr" sz="quarter" idx="11"/>
          </p:nvPr>
        </p:nvSpPr>
        <p:spPr>
          <a:xfrm>
            <a:off x="4038600" y="6356351"/>
            <a:ext cx="4114800" cy="365125"/>
          </a:xfrm>
        </p:spPr>
        <p:txBody>
          <a:bodyPr/>
          <a:lstStyle/>
          <a:p>
            <a:endParaRPr lang="zh-CN" altLang="en-US"/>
          </a:p>
        </p:txBody>
      </p:sp>
      <p:sp>
        <p:nvSpPr>
          <p:cNvPr id="5" name="Slide Number Placeholder 4"/>
          <p:cNvSpPr>
            <a:spLocks noGrp="1"/>
          </p:cNvSpPr>
          <p:nvPr>
            <p:ph type="sldNum" sz="quarter" idx="12"/>
          </p:nvPr>
        </p:nvSpPr>
        <p:spPr>
          <a:xfrm>
            <a:off x="8610600" y="6356351"/>
            <a:ext cx="2743200" cy="365125"/>
          </a:xfrm>
        </p:spPr>
        <p:txBody>
          <a:bodyPr/>
          <a:lstStyle/>
          <a:p>
            <a:fld id="{7B48ABF0-A411-46BD-841C-F02A87C3D96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1"/>
            <a:ext cx="2743200" cy="365125"/>
          </a:xfrm>
        </p:spPr>
        <p:txBody>
          <a:bodyPr/>
          <a:lstStyle/>
          <a:p>
            <a:fld id="{69E6B9DE-EB28-4280-8651-E63DA2660039}" type="datetimeFigureOut">
              <a:rPr lang="zh-CN" altLang="en-US" smtClean="0"/>
            </a:fld>
            <a:endParaRPr lang="zh-CN" altLang="en-US"/>
          </a:p>
        </p:txBody>
      </p:sp>
      <p:sp>
        <p:nvSpPr>
          <p:cNvPr id="3" name="Footer Placeholder 2"/>
          <p:cNvSpPr>
            <a:spLocks noGrp="1"/>
          </p:cNvSpPr>
          <p:nvPr>
            <p:ph type="ftr" sz="quarter" idx="11"/>
          </p:nvPr>
        </p:nvSpPr>
        <p:spPr>
          <a:xfrm>
            <a:off x="4038600" y="6356351"/>
            <a:ext cx="4114800" cy="365125"/>
          </a:xfrm>
        </p:spPr>
        <p:txBody>
          <a:bodyPr/>
          <a:lstStyle/>
          <a:p>
            <a:endParaRPr lang="zh-CN" altLang="en-US"/>
          </a:p>
        </p:txBody>
      </p:sp>
      <p:sp>
        <p:nvSpPr>
          <p:cNvPr id="4" name="Slide Number Placeholder 3"/>
          <p:cNvSpPr>
            <a:spLocks noGrp="1"/>
          </p:cNvSpPr>
          <p:nvPr>
            <p:ph type="sldNum" sz="quarter" idx="12"/>
          </p:nvPr>
        </p:nvSpPr>
        <p:spPr>
          <a:xfrm>
            <a:off x="8610600" y="6356351"/>
            <a:ext cx="2743200" cy="365125"/>
          </a:xfrm>
        </p:spPr>
        <p:txBody>
          <a:bodyPr/>
          <a:lstStyle/>
          <a:p>
            <a:fld id="{7B48ABF0-A411-46BD-841C-F02A87C3D968}"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Date Placeholder 4"/>
          <p:cNvSpPr>
            <a:spLocks noGrp="1"/>
          </p:cNvSpPr>
          <p:nvPr>
            <p:ph type="dt" sz="half" idx="10"/>
          </p:nvPr>
        </p:nvSpPr>
        <p:spPr>
          <a:xfrm>
            <a:off x="838200" y="6356351"/>
            <a:ext cx="2743200" cy="365125"/>
          </a:xfrm>
        </p:spPr>
        <p:txBody>
          <a:bodyPr/>
          <a:lstStyle/>
          <a:p>
            <a:fld id="{69E6B9DE-EB28-4280-8651-E63DA2660039}" type="datetimeFigureOut">
              <a:rPr lang="zh-CN" altLang="en-US" smtClean="0"/>
            </a:fld>
            <a:endParaRPr lang="zh-CN" altLang="en-US"/>
          </a:p>
        </p:txBody>
      </p:sp>
      <p:sp>
        <p:nvSpPr>
          <p:cNvPr id="6" name="Footer Placeholder 5"/>
          <p:cNvSpPr>
            <a:spLocks noGrp="1"/>
          </p:cNvSpPr>
          <p:nvPr>
            <p:ph type="ftr" sz="quarter" idx="11"/>
          </p:nvPr>
        </p:nvSpPr>
        <p:spPr>
          <a:xfrm>
            <a:off x="4038600" y="6356351"/>
            <a:ext cx="4114800" cy="365125"/>
          </a:xfrm>
        </p:spPr>
        <p:txBody>
          <a:bodyPr/>
          <a:lstStyle/>
          <a:p>
            <a:endParaRPr lang="zh-CN" altLang="en-US"/>
          </a:p>
        </p:txBody>
      </p:sp>
      <p:sp>
        <p:nvSpPr>
          <p:cNvPr id="7" name="Slide Number Placeholder 6"/>
          <p:cNvSpPr>
            <a:spLocks noGrp="1"/>
          </p:cNvSpPr>
          <p:nvPr>
            <p:ph type="sldNum" sz="quarter" idx="12"/>
          </p:nvPr>
        </p:nvSpPr>
        <p:spPr>
          <a:xfrm>
            <a:off x="8610600" y="6356351"/>
            <a:ext cx="2743200" cy="365125"/>
          </a:xfrm>
        </p:spPr>
        <p:txBody>
          <a:bodyPr/>
          <a:lstStyle/>
          <a:p>
            <a:fld id="{7B48ABF0-A411-46BD-841C-F02A87C3D96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Date Placeholder 4"/>
          <p:cNvSpPr>
            <a:spLocks noGrp="1"/>
          </p:cNvSpPr>
          <p:nvPr>
            <p:ph type="dt" sz="half" idx="10"/>
          </p:nvPr>
        </p:nvSpPr>
        <p:spPr>
          <a:xfrm>
            <a:off x="838200" y="6356351"/>
            <a:ext cx="2743200" cy="365125"/>
          </a:xfrm>
        </p:spPr>
        <p:txBody>
          <a:bodyPr/>
          <a:lstStyle/>
          <a:p>
            <a:fld id="{69E6B9DE-EB28-4280-8651-E63DA2660039}" type="datetimeFigureOut">
              <a:rPr lang="zh-CN" altLang="en-US" smtClean="0"/>
            </a:fld>
            <a:endParaRPr lang="zh-CN" altLang="en-US"/>
          </a:p>
        </p:txBody>
      </p:sp>
      <p:sp>
        <p:nvSpPr>
          <p:cNvPr id="6" name="Footer Placeholder 5"/>
          <p:cNvSpPr>
            <a:spLocks noGrp="1"/>
          </p:cNvSpPr>
          <p:nvPr>
            <p:ph type="ftr" sz="quarter" idx="11"/>
          </p:nvPr>
        </p:nvSpPr>
        <p:spPr>
          <a:xfrm>
            <a:off x="4038600" y="6356351"/>
            <a:ext cx="4114800" cy="365125"/>
          </a:xfrm>
        </p:spPr>
        <p:txBody>
          <a:bodyPr/>
          <a:lstStyle/>
          <a:p>
            <a:endParaRPr lang="zh-CN" altLang="en-US"/>
          </a:p>
        </p:txBody>
      </p:sp>
      <p:sp>
        <p:nvSpPr>
          <p:cNvPr id="7" name="Slide Number Placeholder 6"/>
          <p:cNvSpPr>
            <a:spLocks noGrp="1"/>
          </p:cNvSpPr>
          <p:nvPr>
            <p:ph type="sldNum" sz="quarter" idx="12"/>
          </p:nvPr>
        </p:nvSpPr>
        <p:spPr>
          <a:xfrm>
            <a:off x="8610600" y="6356351"/>
            <a:ext cx="2743200" cy="365125"/>
          </a:xfrm>
        </p:spPr>
        <p:txBody>
          <a:bodyPr/>
          <a:lstStyle/>
          <a:p>
            <a:fld id="{7B48ABF0-A411-46BD-841C-F02A87C3D96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3.png"/><Relationship Id="rId17" Type="http://schemas.openxmlformats.org/officeDocument/2006/relationships/image" Target="../media/image2.png"/><Relationship Id="rId16" Type="http://schemas.openxmlformats.org/officeDocument/2006/relationships/image" Target="../media/image1.png"/><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4.xml"/><Relationship Id="rId8" Type="http://schemas.openxmlformats.org/officeDocument/2006/relationships/slideLayout" Target="../slideLayouts/slideLayout23.xml"/><Relationship Id="rId7" Type="http://schemas.openxmlformats.org/officeDocument/2006/relationships/slideLayout" Target="../slideLayouts/slideLayout22.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 Id="rId3" Type="http://schemas.openxmlformats.org/officeDocument/2006/relationships/slideLayout" Target="../slideLayouts/slideLayout18.xml"/><Relationship Id="rId2" Type="http://schemas.openxmlformats.org/officeDocument/2006/relationships/slideLayout" Target="../slideLayouts/slideLayout17.xml"/><Relationship Id="rId16" Type="http://schemas.openxmlformats.org/officeDocument/2006/relationships/theme" Target="../theme/theme2.xml"/><Relationship Id="rId15" Type="http://schemas.openxmlformats.org/officeDocument/2006/relationships/image" Target="../media/image3.png"/><Relationship Id="rId14" Type="http://schemas.openxmlformats.org/officeDocument/2006/relationships/image" Target="../media/image4.jpeg"/><Relationship Id="rId13" Type="http://schemas.openxmlformats.org/officeDocument/2006/relationships/slideLayout" Target="../slideLayouts/slideLayout28.xml"/><Relationship Id="rId12" Type="http://schemas.openxmlformats.org/officeDocument/2006/relationships/slideLayout" Target="../slideLayouts/slideLayout27.xml"/><Relationship Id="rId11" Type="http://schemas.openxmlformats.org/officeDocument/2006/relationships/slideLayout" Target="../slideLayouts/slideLayout26.xml"/><Relationship Id="rId10" Type="http://schemas.openxmlformats.org/officeDocument/2006/relationships/slideLayout" Target="../slideLayouts/slideLayout25.xml"/><Relationship Id="rId1"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7.xml"/><Relationship Id="rId8" Type="http://schemas.openxmlformats.org/officeDocument/2006/relationships/slideLayout" Target="../slideLayouts/slideLayout36.xml"/><Relationship Id="rId7" Type="http://schemas.openxmlformats.org/officeDocument/2006/relationships/slideLayout" Target="../slideLayouts/slideLayout35.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 Id="rId3" Type="http://schemas.openxmlformats.org/officeDocument/2006/relationships/slideLayout" Target="../slideLayouts/slideLayout31.xml"/><Relationship Id="rId2" Type="http://schemas.openxmlformats.org/officeDocument/2006/relationships/slideLayout" Target="../slideLayouts/slideLayout30.xml"/><Relationship Id="rId18" Type="http://schemas.openxmlformats.org/officeDocument/2006/relationships/theme" Target="../theme/theme3.xml"/><Relationship Id="rId17" Type="http://schemas.openxmlformats.org/officeDocument/2006/relationships/image" Target="../media/image3.png"/><Relationship Id="rId16" Type="http://schemas.openxmlformats.org/officeDocument/2006/relationships/tags" Target="../tags/tag66.xml"/><Relationship Id="rId15" Type="http://schemas.openxmlformats.org/officeDocument/2006/relationships/tags" Target="../tags/tag65.xml"/><Relationship Id="rId14" Type="http://schemas.openxmlformats.org/officeDocument/2006/relationships/tags" Target="../tags/tag64.xml"/><Relationship Id="rId13" Type="http://schemas.openxmlformats.org/officeDocument/2006/relationships/tags" Target="../tags/tag63.xml"/><Relationship Id="rId12" Type="http://schemas.openxmlformats.org/officeDocument/2006/relationships/tags" Target="../tags/tag62.xml"/><Relationship Id="rId11" Type="http://schemas.openxmlformats.org/officeDocument/2006/relationships/slideLayout" Target="../slideLayouts/slideLayout39.xml"/><Relationship Id="rId10" Type="http://schemas.openxmlformats.org/officeDocument/2006/relationships/slideLayout" Target="../slideLayouts/slideLayout38.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5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pic>
        <p:nvPicPr>
          <p:cNvPr id="7" name="图片 6"/>
          <p:cNvPicPr>
            <a:picLocks noChangeAspect="1"/>
          </p:cNvPicPr>
          <p:nvPr userDrawn="1"/>
        </p:nvPicPr>
        <p:blipFill rotWithShape="1">
          <a:blip r:embed="rId16">
            <a:clrChange>
              <a:clrFrom>
                <a:srgbClr val="FFFFFF"/>
              </a:clrFrom>
              <a:clrTo>
                <a:srgbClr val="FFFFFF">
                  <a:alpha val="0"/>
                </a:srgbClr>
              </a:clrTo>
            </a:clrChange>
            <a:extLst>
              <a:ext uri="{28A0092B-C50C-407E-A947-70E740481C1C}">
                <a14:useLocalDpi xmlns:a14="http://schemas.microsoft.com/office/drawing/2010/main" val="0"/>
              </a:ext>
            </a:extLst>
          </a:blip>
          <a:srcRect l="37069"/>
          <a:stretch>
            <a:fillRect/>
          </a:stretch>
        </p:blipFill>
        <p:spPr>
          <a:xfrm flipH="1">
            <a:off x="8690187" y="2988733"/>
            <a:ext cx="3515360" cy="3852333"/>
          </a:xfrm>
          <a:prstGeom prst="rect">
            <a:avLst/>
          </a:prstGeom>
        </p:spPr>
      </p:pic>
      <p:pic>
        <p:nvPicPr>
          <p:cNvPr id="25" name="图片 24"/>
          <p:cNvPicPr>
            <a:picLocks noChangeAspect="1"/>
          </p:cNvPicPr>
          <p:nvPr userDrawn="1"/>
        </p:nvPicPr>
        <p:blipFill>
          <a:blip r:embed="rId17">
            <a:extLst>
              <a:ext uri="{28A0092B-C50C-407E-A947-70E740481C1C}">
                <a14:useLocalDpi xmlns:a14="http://schemas.microsoft.com/office/drawing/2010/main" val="0"/>
              </a:ext>
            </a:extLst>
          </a:blip>
          <a:srcRect l="13653" r="9307"/>
          <a:stretch>
            <a:fillRect/>
          </a:stretch>
        </p:blipFill>
        <p:spPr>
          <a:xfrm>
            <a:off x="10587567" y="4703233"/>
            <a:ext cx="1590887" cy="2065020"/>
          </a:xfrm>
          <a:prstGeom prst="rect">
            <a:avLst/>
          </a:prstGeom>
        </p:spPr>
      </p:pic>
      <p:pic>
        <p:nvPicPr>
          <p:cNvPr id="4" name="图片 3" descr="D:\Users\User\Desktop\求学圆梦logo(1)-01-02(1).png求学圆梦logo(1)-01-02(1)"/>
          <p:cNvPicPr>
            <a:picLocks noChangeAspect="1"/>
          </p:cNvPicPr>
          <p:nvPr userDrawn="1"/>
        </p:nvPicPr>
        <p:blipFill>
          <a:blip r:embed="rId18"/>
          <a:srcRect/>
          <a:stretch>
            <a:fillRect/>
          </a:stretch>
        </p:blipFill>
        <p:spPr>
          <a:xfrm>
            <a:off x="9391584" y="231841"/>
            <a:ext cx="2337435" cy="568325"/>
          </a:xfrm>
          <a:prstGeom prst="rect">
            <a:avLst/>
          </a:prstGeom>
        </p:spPr>
      </p:pic>
      <p:sp>
        <p:nvSpPr>
          <p:cNvPr id="5" name="文本框 41"/>
          <p:cNvSpPr txBox="1"/>
          <p:nvPr userDrawn="1"/>
        </p:nvSpPr>
        <p:spPr>
          <a:xfrm>
            <a:off x="182245" y="6381750"/>
            <a:ext cx="3272790" cy="306705"/>
          </a:xfrm>
          <a:prstGeom prst="rect">
            <a:avLst/>
          </a:prstGeom>
          <a:noFill/>
        </p:spPr>
        <p:txBody>
          <a:bodyPr wrap="square" rtlCol="0">
            <a:spAutoFit/>
          </a:bodyPr>
          <a:p>
            <a:r>
              <a:rPr lang="zh-CN" altLang="en-US"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rPr>
              <a:t>求学圆梦邮箱：QXYMYX@126.com</a:t>
            </a:r>
            <a:endParaRPr lang="zh-CN" altLang="en-US"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4"/>
          <a:stretch>
            <a:fillRect t="-8000" b="-8000"/>
          </a:stretch>
        </a:blipFill>
        <a:effectLst/>
      </p:bgPr>
    </p:bg>
    <p:spTree>
      <p:nvGrpSpPr>
        <p:cNvPr id="1" name=""/>
        <p:cNvGrpSpPr/>
        <p:nvPr/>
      </p:nvGrpSpPr>
      <p:grpSpPr/>
      <p:sp>
        <p:nvSpPr>
          <p:cNvPr id="1027" name="Rectangle 3"/>
          <p:cNvSpPr/>
          <p:nvPr userDrawn="1"/>
        </p:nvSpPr>
        <p:spPr>
          <a:xfrm>
            <a:off x="0" y="0"/>
            <a:ext cx="12192000" cy="6858000"/>
          </a:xfrm>
          <a:prstGeom prst="rect">
            <a:avLst/>
          </a:prstGeom>
          <a:solidFill>
            <a:schemeClr val="folHlink">
              <a:alpha val="0"/>
            </a:schemeClr>
          </a:solidFill>
          <a:ln w="9525">
            <a:noFill/>
          </a:ln>
          <a:effectLst>
            <a:softEdge rad="12700"/>
          </a:effectLst>
          <a:scene3d>
            <a:camera prst="orthographicFront"/>
            <a:lightRig rig="threePt" dir="t"/>
          </a:scene3d>
          <a:sp3d/>
        </p:spPr>
        <p:txBody>
          <a:bodyPr wrap="none" anchor="ctr"/>
          <a:p>
            <a:pPr lvl="0" eaLnBrk="1" hangingPunct="1"/>
            <a:endParaRPr lang="zh-CN" altLang="en-US" dirty="0">
              <a:latin typeface="微软雅黑" panose="020B0503020204020204" pitchFamily="34" charset="-122"/>
            </a:endParaRPr>
          </a:p>
        </p:txBody>
      </p:sp>
      <p:sp>
        <p:nvSpPr>
          <p:cNvPr id="1030" name="Rectangle 6"/>
          <p:cNvSpPr>
            <a:spLocks noGrp="1" noChangeArrowheads="1"/>
          </p:cNvSpPr>
          <p:nvPr>
            <p:ph type="ftr" sz="quarter" idx="3"/>
          </p:nvPr>
        </p:nvSpPr>
        <p:spPr bwMode="auto">
          <a:xfrm>
            <a:off x="6261100" y="6505575"/>
            <a:ext cx="3860800" cy="2673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atin typeface="宋体" panose="02010600030101010101" pitchFamily="2" charset="-122"/>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031" name="Rectangle 7"/>
          <p:cNvSpPr>
            <a:spLocks noGrp="1" noChangeArrowheads="1"/>
          </p:cNvSpPr>
          <p:nvPr>
            <p:ph type="sldNum" sz="quarter" idx="4"/>
          </p:nvPr>
        </p:nvSpPr>
        <p:spPr bwMode="auto">
          <a:xfrm>
            <a:off x="3241675" y="6505575"/>
            <a:ext cx="2844800" cy="2673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000" b="0">
                <a:latin typeface="宋体" panose="02010600030101010101" pitchFamily="2" charset="-122"/>
                <a:ea typeface="宋体" panose="02010600030101010101" pitchFamily="2" charset="-122"/>
              </a:defRPr>
            </a:lvl1pPr>
          </a:lstStyle>
          <a:p>
            <a:pPr lvl="0" eaLnBrk="1" hangingPunct="1"/>
            <a:fld id="{9A0DB2DC-4C9A-4742-B13C-FB6460FD3503}" type="slidenum">
              <a:rPr lang="zh-CN" altLang="en-US" dirty="0"/>
            </a:fld>
            <a:endParaRPr lang="zh-CN" altLang="en-US" dirty="0"/>
          </a:p>
        </p:txBody>
      </p:sp>
      <p:sp>
        <p:nvSpPr>
          <p:cNvPr id="1034" name="Rectangle 10"/>
          <p:cNvSpPr/>
          <p:nvPr>
            <p:ph type="title"/>
          </p:nvPr>
        </p:nvSpPr>
        <p:spPr>
          <a:xfrm>
            <a:off x="609600" y="123508"/>
            <a:ext cx="10972800" cy="1143000"/>
          </a:xfrm>
          <a:prstGeom prst="rect">
            <a:avLst/>
          </a:prstGeom>
          <a:noFill/>
          <a:ln w="9525">
            <a:noFill/>
          </a:ln>
        </p:spPr>
        <p:txBody>
          <a:bodyPr anchor="ctr"/>
          <a:p>
            <a:pPr lvl="0"/>
            <a:r>
              <a:rPr lang="zh-TW" altLang="en-US" dirty="0"/>
              <a:t>单击此处编辑母版标题样式</a:t>
            </a:r>
            <a:endParaRPr lang="zh-TW" altLang="en-US" dirty="0"/>
          </a:p>
        </p:txBody>
      </p:sp>
      <p:sp>
        <p:nvSpPr>
          <p:cNvPr id="1035" name="Rectangle 11"/>
          <p:cNvSpPr/>
          <p:nvPr>
            <p:ph type="body" idx="1"/>
          </p:nvPr>
        </p:nvSpPr>
        <p:spPr>
          <a:xfrm>
            <a:off x="609600" y="1449070"/>
            <a:ext cx="10972800" cy="4525963"/>
          </a:xfrm>
          <a:prstGeom prst="rect">
            <a:avLst/>
          </a:prstGeom>
          <a:noFill/>
          <a:ln w="9525">
            <a:noFill/>
          </a:ln>
        </p:spPr>
        <p:txBody>
          <a:bodyPr/>
          <a:p>
            <a:pPr lvl="0"/>
            <a:r>
              <a:rPr lang="zh-TW" altLang="en-US" dirty="0"/>
              <a:t>单击此处编辑母版文本样式</a:t>
            </a:r>
            <a:endParaRPr lang="zh-TW" altLang="en-US" dirty="0"/>
          </a:p>
          <a:p>
            <a:pPr lvl="1"/>
            <a:r>
              <a:rPr lang="zh-TW" altLang="en-US" dirty="0"/>
              <a:t>第二级</a:t>
            </a:r>
            <a:endParaRPr lang="zh-TW" altLang="en-US" dirty="0"/>
          </a:p>
          <a:p>
            <a:pPr lvl="2"/>
            <a:r>
              <a:rPr lang="zh-TW" altLang="en-US" dirty="0"/>
              <a:t>第三级</a:t>
            </a:r>
            <a:endParaRPr lang="zh-TW" altLang="en-US" dirty="0"/>
          </a:p>
          <a:p>
            <a:pPr lvl="3"/>
            <a:r>
              <a:rPr lang="zh-TW" altLang="en-US" dirty="0"/>
              <a:t>第四级</a:t>
            </a:r>
            <a:endParaRPr lang="zh-TW" altLang="en-US" dirty="0"/>
          </a:p>
          <a:p>
            <a:pPr lvl="4"/>
            <a:r>
              <a:rPr lang="zh-TW" altLang="en-US" dirty="0"/>
              <a:t>第五级</a:t>
            </a:r>
            <a:endParaRPr lang="zh-TW" altLang="en-US" dirty="0"/>
          </a:p>
        </p:txBody>
      </p:sp>
      <p:sp>
        <p:nvSpPr>
          <p:cNvPr id="3" name="文本框 41"/>
          <p:cNvSpPr txBox="1"/>
          <p:nvPr userDrawn="1"/>
        </p:nvSpPr>
        <p:spPr>
          <a:xfrm>
            <a:off x="182245" y="6381750"/>
            <a:ext cx="3272790" cy="306705"/>
          </a:xfrm>
          <a:prstGeom prst="rect">
            <a:avLst/>
          </a:prstGeom>
          <a:noFill/>
        </p:spPr>
        <p:txBody>
          <a:bodyPr wrap="square" rtlCol="0">
            <a:spAutoFit/>
          </a:bodyPr>
          <a:lstStyle/>
          <a:p>
            <a:r>
              <a:rPr lang="zh-CN" altLang="en-US"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rPr>
              <a:t>求学圆梦邮箱：QXYMYX@126.com</a:t>
            </a:r>
            <a:endParaRPr lang="zh-CN" altLang="en-US"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4" name="图片 3" descr="D:\Users\User\Desktop\求学圆梦logo(1)-01-02(1).png求学圆梦logo(1)-01-02(1)"/>
          <p:cNvPicPr>
            <a:picLocks noChangeAspect="1"/>
          </p:cNvPicPr>
          <p:nvPr userDrawn="1"/>
        </p:nvPicPr>
        <p:blipFill>
          <a:blip r:embed="rId15"/>
          <a:srcRect/>
          <a:stretch>
            <a:fillRect/>
          </a:stretch>
        </p:blipFill>
        <p:spPr>
          <a:xfrm>
            <a:off x="9391584" y="231841"/>
            <a:ext cx="2337435" cy="568325"/>
          </a:xfrm>
          <a:prstGeom prst="rect">
            <a:avLst/>
          </a:prstGeom>
        </p:spPr>
      </p:pic>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Lst>
  <p:transition/>
  <p:hf hdr="0" ftr="0" dt="0"/>
  <p:txStyles>
    <p:title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2pPr>
      <a:lvl3pPr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3pPr>
      <a:lvl4pPr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4pPr>
      <a:lvl5pPr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5pPr>
      <a:lvl6pPr marL="457200"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6pPr>
      <a:lvl7pPr marL="914400"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7pPr>
      <a:lvl8pPr marL="1371600"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8pPr>
      <a:lvl9pPr marL="1828800" algn="l" rtl="0" eaLnBrk="0" fontAlgn="base" hangingPunct="0">
        <a:spcBef>
          <a:spcPct val="0"/>
        </a:spcBef>
        <a:spcAft>
          <a:spcPct val="0"/>
        </a:spcAft>
        <a:defRPr sz="3600" b="1">
          <a:solidFill>
            <a:schemeClr val="tx2"/>
          </a:solidFill>
          <a:latin typeface="Microsoft JhengHei" panose="020B0604030504040204" pitchFamily="34" charset="-120"/>
          <a:ea typeface="Microsoft JhengHei" panose="020B0604030504040204" pitchFamily="34" charset="-120"/>
        </a:defRPr>
      </a:lvl9pPr>
    </p:titleStyle>
    <p:bodyStyle>
      <a:lvl1pPr marL="342900" indent="-342900" algn="l" rtl="0" eaLnBrk="0" fontAlgn="base" hangingPunct="0">
        <a:spcBef>
          <a:spcPct val="20000"/>
        </a:spcBef>
        <a:spcAft>
          <a:spcPct val="0"/>
        </a:spcAft>
        <a:buFont typeface="Microsoft JhengHei" panose="020B0604030504040204" pitchFamily="34" charset="-120"/>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Font typeface="Microsoft JhengHei" panose="020B0604030504040204" pitchFamily="34" charset="-120"/>
        <a:buChar char="–"/>
        <a:defRPr sz="2800">
          <a:solidFill>
            <a:schemeClr val="tx1"/>
          </a:solidFill>
          <a:latin typeface="+mn-lt"/>
          <a:ea typeface="+mn-ea"/>
        </a:defRPr>
      </a:lvl2pPr>
      <a:lvl3pPr marL="1143000" indent="-228600" algn="l" rtl="0" eaLnBrk="0" fontAlgn="base" hangingPunct="0">
        <a:spcBef>
          <a:spcPct val="20000"/>
        </a:spcBef>
        <a:spcAft>
          <a:spcPct val="0"/>
        </a:spcAft>
        <a:buFont typeface="Microsoft JhengHei" panose="020B0604030504040204" pitchFamily="34" charset="-120"/>
        <a:buChar char="•"/>
        <a:defRPr sz="2400">
          <a:solidFill>
            <a:schemeClr val="tx1"/>
          </a:solidFill>
          <a:latin typeface="+mn-lt"/>
          <a:ea typeface="+mn-ea"/>
        </a:defRPr>
      </a:lvl3pPr>
      <a:lvl4pPr marL="16002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4pPr>
      <a:lvl5pPr marL="20574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5pPr>
      <a:lvl6pPr marL="25146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6pPr>
      <a:lvl7pPr marL="29718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7pPr>
      <a:lvl8pPr marL="34290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8pPr>
      <a:lvl9pPr marL="3886200" indent="-228600" algn="l" rtl="0" eaLnBrk="0" fontAlgn="base" hangingPunct="0">
        <a:spcBef>
          <a:spcPct val="20000"/>
        </a:spcBef>
        <a:spcAft>
          <a:spcPct val="0"/>
        </a:spcAft>
        <a:buFont typeface="Microsoft JhengHei" panose="020B0604030504040204" pitchFamily="34" charset="-120"/>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框 41"/>
          <p:cNvSpPr txBox="1"/>
          <p:nvPr userDrawn="1"/>
        </p:nvSpPr>
        <p:spPr>
          <a:xfrm>
            <a:off x="182245" y="6381750"/>
            <a:ext cx="3272790" cy="306705"/>
          </a:xfrm>
          <a:prstGeom prst="rect">
            <a:avLst/>
          </a:prstGeom>
          <a:noFill/>
        </p:spPr>
        <p:txBody>
          <a:bodyPr wrap="square" rtlCol="0">
            <a:spAutoFit/>
          </a:bodyPr>
          <a:lstStyle/>
          <a:p>
            <a:r>
              <a:rPr lang="zh-CN" altLang="en-US"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rPr>
              <a:t>求学圆梦邮箱：QXYMYX@126.com</a:t>
            </a:r>
            <a:endParaRPr lang="zh-CN" altLang="en-US" sz="1400" dirty="0">
              <a:solidFill>
                <a:srgbClr val="F15A29"/>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8" name="图片 7" descr="D:\Users\User\Desktop\求学圆梦logo(1)-01-02(1).png求学圆梦logo(1)-01-02(1)"/>
          <p:cNvPicPr>
            <a:picLocks noChangeAspect="1"/>
          </p:cNvPicPr>
          <p:nvPr userDrawn="1"/>
        </p:nvPicPr>
        <p:blipFill>
          <a:blip r:embed="rId17"/>
          <a:srcRect/>
          <a:stretch>
            <a:fillRect/>
          </a:stretch>
        </p:blipFill>
        <p:spPr>
          <a:xfrm>
            <a:off x="9391584" y="231841"/>
            <a:ext cx="2337435" cy="568325"/>
          </a:xfrm>
          <a:prstGeom prst="rect">
            <a:avLst/>
          </a:prstGeom>
        </p:spPr>
      </p:pic>
    </p:spTree>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26.xml"/><Relationship Id="rId7" Type="http://schemas.openxmlformats.org/officeDocument/2006/relationships/image" Target="../media/image11.png"/><Relationship Id="rId6" Type="http://schemas.openxmlformats.org/officeDocument/2006/relationships/tags" Target="../tags/tag68.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tags" Target="../tags/tag6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7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7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76.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7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14.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7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14.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79.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80.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8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8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83.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84.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85.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14.jpe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86.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87.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88.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89.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90.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4.xml"/><Relationship Id="rId2" Type="http://schemas.openxmlformats.org/officeDocument/2006/relationships/image" Target="../media/image13.png"/><Relationship Id="rId1" Type="http://schemas.openxmlformats.org/officeDocument/2006/relationships/tags" Target="../tags/tag69.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91.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9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93.xml"/></Relationships>
</file>

<file path=ppt/slides/_rels/slide3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97.xml"/><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tags" Target="../tags/tag9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8" Type="http://schemas.openxmlformats.org/officeDocument/2006/relationships/slideLayout" Target="../slideLayouts/slideLayout14.xml"/><Relationship Id="rId7" Type="http://schemas.openxmlformats.org/officeDocument/2006/relationships/image" Target="../media/image22.jpeg"/><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22.jpeg"/><Relationship Id="rId1" Type="http://schemas.openxmlformats.org/officeDocument/2006/relationships/image" Target="../media/image23.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4.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22.jpeg"/><Relationship Id="rId1" Type="http://schemas.openxmlformats.org/officeDocument/2006/relationships/image" Target="../media/image25.png"/></Relationships>
</file>

<file path=ppt/slides/_rels/slide41.xml.rels><?xml version="1.0" encoding="UTF-8" standalone="yes"?>
<Relationships xmlns="http://schemas.openxmlformats.org/package/2006/relationships"><Relationship Id="rId5" Type="http://schemas.openxmlformats.org/officeDocument/2006/relationships/slideLayout" Target="../slideLayouts/slideLayout14.xml"/><Relationship Id="rId4" Type="http://schemas.openxmlformats.org/officeDocument/2006/relationships/image" Target="../media/image22.jpeg"/><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image" Target="../media/image26.png"/></Relationships>
</file>

<file path=ppt/slides/_rels/slide42.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image" Target="../media/image22.jpeg"/><Relationship Id="rId2" Type="http://schemas.openxmlformats.org/officeDocument/2006/relationships/image" Target="../media/image30.png"/><Relationship Id="rId1" Type="http://schemas.openxmlformats.org/officeDocument/2006/relationships/image" Target="../media/image29.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32.png"/><Relationship Id="rId1" Type="http://schemas.openxmlformats.org/officeDocument/2006/relationships/image" Target="../media/image31.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34.png"/><Relationship Id="rId1" Type="http://schemas.openxmlformats.org/officeDocument/2006/relationships/image" Target="../media/image3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5.png"/></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37.png"/><Relationship Id="rId1" Type="http://schemas.openxmlformats.org/officeDocument/2006/relationships/image" Target="../media/image3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14.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8.png"/></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53.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30.xml"/><Relationship Id="rId2" Type="http://schemas.openxmlformats.org/officeDocument/2006/relationships/tags" Target="../tags/tag98.xml"/><Relationship Id="rId1" Type="http://schemas.openxmlformats.org/officeDocument/2006/relationships/image" Target="../media/image3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70.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7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7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tags" Target="../tags/tag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2" name="图片 11" descr="C:/Users/User/AppData/Local/Temp/kaimatting/20200518195453/output_aiMatting_20200518195455.pngoutput_aiMatting_20200518195455"/>
          <p:cNvPicPr>
            <a:picLocks noChangeAspect="1"/>
          </p:cNvPicPr>
          <p:nvPr>
            <p:custDataLst>
              <p:tags r:id="rId1"/>
            </p:custDataLst>
          </p:nvPr>
        </p:nvPicPr>
        <p:blipFill>
          <a:blip r:embed="rId2"/>
          <a:stretch>
            <a:fillRect/>
          </a:stretch>
        </p:blipFill>
        <p:spPr>
          <a:xfrm rot="300000">
            <a:off x="845820" y="1550670"/>
            <a:ext cx="1813560" cy="1000125"/>
          </a:xfrm>
          <a:prstGeom prst="rect">
            <a:avLst/>
          </a:prstGeom>
        </p:spPr>
      </p:pic>
      <p:pic>
        <p:nvPicPr>
          <p:cNvPr id="7" name="图片 6" descr="6cc561031485bae474ec8c60b4ea4eaa - 副本"/>
          <p:cNvPicPr>
            <a:picLocks noChangeAspect="1"/>
          </p:cNvPicPr>
          <p:nvPr/>
        </p:nvPicPr>
        <p:blipFill>
          <a:blip r:embed="rId3">
            <a:lum bright="30000" contrast="-30000"/>
          </a:blip>
          <a:stretch>
            <a:fillRect/>
          </a:stretch>
        </p:blipFill>
        <p:spPr>
          <a:xfrm rot="300000">
            <a:off x="484505" y="2597785"/>
            <a:ext cx="4212590" cy="4204970"/>
          </a:xfrm>
          <a:prstGeom prst="rect">
            <a:avLst/>
          </a:prstGeom>
        </p:spPr>
      </p:pic>
      <p:pic>
        <p:nvPicPr>
          <p:cNvPr id="8" name="图片 7" descr="未标题-1"/>
          <p:cNvPicPr>
            <a:picLocks noChangeAspect="1"/>
          </p:cNvPicPr>
          <p:nvPr/>
        </p:nvPicPr>
        <p:blipFill>
          <a:blip r:embed="rId4"/>
          <a:stretch>
            <a:fillRect/>
          </a:stretch>
        </p:blipFill>
        <p:spPr>
          <a:xfrm>
            <a:off x="5643880" y="2422525"/>
            <a:ext cx="6059170" cy="4073525"/>
          </a:xfrm>
          <a:prstGeom prst="rect">
            <a:avLst/>
          </a:prstGeom>
        </p:spPr>
      </p:pic>
      <p:pic>
        <p:nvPicPr>
          <p:cNvPr id="3" name="图片 2" descr="C:\Users\Administrator\Desktop\图片1.png图片1"/>
          <p:cNvPicPr>
            <a:picLocks noChangeAspect="1"/>
          </p:cNvPicPr>
          <p:nvPr/>
        </p:nvPicPr>
        <p:blipFill>
          <a:blip r:embed="rId5"/>
          <a:srcRect/>
          <a:stretch>
            <a:fillRect/>
          </a:stretch>
        </p:blipFill>
        <p:spPr>
          <a:xfrm>
            <a:off x="5883910" y="4059873"/>
            <a:ext cx="5578475" cy="2254885"/>
          </a:xfrm>
          <a:prstGeom prst="rect">
            <a:avLst/>
          </a:prstGeom>
        </p:spPr>
      </p:pic>
      <p:sp>
        <p:nvSpPr>
          <p:cNvPr id="2" name="Flying impression graphic design thank you for buying this template"/>
          <p:cNvSpPr txBox="1"/>
          <p:nvPr>
            <p:custDataLst>
              <p:tags r:id="rId6"/>
            </p:custDataLst>
          </p:nvPr>
        </p:nvSpPr>
        <p:spPr>
          <a:xfrm>
            <a:off x="2214591" y="2184436"/>
            <a:ext cx="8063230" cy="2334260"/>
          </a:xfrm>
          <a:prstGeom prst="rect">
            <a:avLst/>
          </a:prstGeom>
          <a:noFill/>
        </p:spPr>
        <p:txBody>
          <a:bodyPr wrap="square" rtlCol="0">
            <a:spAutoFit/>
          </a:bodyPr>
          <a:p>
            <a:pPr>
              <a:lnSpc>
                <a:spcPct val="90000"/>
              </a:lnSpc>
            </a:pPr>
            <a:r>
              <a:rPr lang="zh-CN" altLang="en-US" sz="5065" b="1" dirty="0">
                <a:solidFill>
                  <a:prstClr val="black">
                    <a:lumMod val="75000"/>
                    <a:lumOff val="25000"/>
                  </a:prstClr>
                </a:solidFill>
                <a:latin typeface="微软雅黑" panose="020B0503020204020204" pitchFamily="34" charset="-122"/>
                <a:ea typeface="微软雅黑" panose="020B0503020204020204" pitchFamily="34" charset="-122"/>
              </a:rPr>
              <a:t>自学考试课程</a:t>
            </a:r>
            <a:r>
              <a:rPr lang="en-US" altLang="zh-CN" sz="9600" b="1" dirty="0">
                <a:solidFill>
                  <a:prstClr val="black">
                    <a:lumMod val="75000"/>
                    <a:lumOff val="25000"/>
                  </a:prstClr>
                </a:solidFill>
                <a:latin typeface="微软雅黑" panose="020B0503020204020204" pitchFamily="34" charset="-122"/>
                <a:ea typeface="微软雅黑" panose="020B0503020204020204" pitchFamily="34" charset="-122"/>
              </a:rPr>
              <a:t>-</a:t>
            </a:r>
            <a:r>
              <a:rPr lang="zh-CN" altLang="en-US" sz="6600" b="1" dirty="0">
                <a:solidFill>
                  <a:prstClr val="black">
                    <a:lumMod val="75000"/>
                    <a:lumOff val="25000"/>
                  </a:prstClr>
                </a:solidFill>
                <a:latin typeface="微软雅黑" panose="020B0503020204020204" pitchFamily="34" charset="-122"/>
                <a:ea typeface="微软雅黑" panose="020B0503020204020204" pitchFamily="34" charset="-122"/>
              </a:rPr>
              <a:t>冲刺</a:t>
            </a:r>
            <a:r>
              <a:rPr lang="zh-CN" altLang="en-US" sz="6600" b="1" dirty="0">
                <a:solidFill>
                  <a:prstClr val="black">
                    <a:lumMod val="75000"/>
                    <a:lumOff val="25000"/>
                  </a:prstClr>
                </a:solidFill>
                <a:latin typeface="微软雅黑" panose="020B0503020204020204" pitchFamily="34" charset="-122"/>
                <a:ea typeface="微软雅黑" panose="020B0503020204020204" pitchFamily="34" charset="-122"/>
              </a:rPr>
              <a:t>阶段</a:t>
            </a:r>
            <a:endParaRPr lang="zh-CN" altLang="en-US" sz="6600" b="1"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354965" y="314325"/>
            <a:ext cx="4621530" cy="645160"/>
          </a:xfrm>
          <a:prstGeom prst="rect">
            <a:avLst/>
          </a:prstGeom>
          <a:noFill/>
        </p:spPr>
        <p:txBody>
          <a:bodyPr wrap="square" rtlCol="0">
            <a:spAutoFit/>
          </a:bodyPr>
          <a:p>
            <a:pPr algn="l"/>
            <a:r>
              <a:rPr lang="zh-CN" altLang="en-US" sz="3600" b="1">
                <a:blipFill>
                  <a:blip r:embed="rId7"/>
                  <a:stretch>
                    <a:fillRect/>
                  </a:stretch>
                </a:blipFill>
                <a:effectLst/>
                <a:latin typeface="华文隶书" panose="02010800040101010101" charset="-122"/>
                <a:ea typeface="华文隶书" panose="02010800040101010101" charset="-122"/>
                <a:sym typeface="+mn-ea"/>
              </a:rPr>
              <a:t>我</a:t>
            </a:r>
            <a:r>
              <a:rPr lang="zh-CN" altLang="en-US" sz="2800" b="1">
                <a:blipFill>
                  <a:blip r:embed="rId7"/>
                  <a:stretch>
                    <a:fillRect/>
                  </a:stretch>
                </a:blipFill>
                <a:effectLst/>
                <a:latin typeface="华文隶书" panose="02010800040101010101" charset="-122"/>
                <a:ea typeface="华文隶书" panose="02010800040101010101" charset="-122"/>
                <a:sym typeface="+mn-ea"/>
              </a:rPr>
              <a:t>们都是</a:t>
            </a:r>
            <a:r>
              <a:rPr lang="zh-CN" altLang="en-US" sz="3600" b="1">
                <a:blipFill>
                  <a:blip r:embed="rId7"/>
                  <a:stretch>
                    <a:fillRect/>
                  </a:stretch>
                </a:blipFill>
                <a:effectLst/>
                <a:latin typeface="华文隶书" panose="02010800040101010101" charset="-122"/>
                <a:ea typeface="华文隶书" panose="02010800040101010101" charset="-122"/>
                <a:sym typeface="+mn-ea"/>
              </a:rPr>
              <a:t>追梦人</a:t>
            </a:r>
            <a:endParaRPr lang="zh-CN" altLang="en-US" sz="3600" b="1">
              <a:blipFill>
                <a:blip r:embed="rId7"/>
                <a:stretch>
                  <a:fillRect/>
                </a:stretch>
              </a:blipFill>
              <a:effectLst/>
              <a:latin typeface="华文隶书" panose="02010800040101010101" charset="-122"/>
              <a:ea typeface="华文隶书" panose="02010800040101010101" charset="-122"/>
              <a:sym typeface="+mn-ea"/>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5877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4.</a:t>
            </a:r>
            <a:r>
              <a:rPr sz="2400" dirty="0">
                <a:latin typeface="宋体" panose="02010600030101010101" pitchFamily="2" charset="-122"/>
                <a:ea typeface="宋体" panose="02010600030101010101" pitchFamily="2" charset="-122"/>
              </a:rPr>
              <a:t>简述计件工资制的优缺点</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第六章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267970" y="1356995"/>
            <a:ext cx="10576560" cy="4831080"/>
          </a:xfrm>
          <a:prstGeom prst="rect">
            <a:avLst/>
          </a:prstGeom>
          <a:noFill/>
          <a:ln w="9525">
            <a:noFill/>
          </a:ln>
        </p:spPr>
        <p:txBody>
          <a:bodyPr wrap="square" anchor="t">
            <a:spAutoFit/>
          </a:bodyPr>
          <a:p>
            <a:pPr>
              <a:lnSpc>
                <a:spcPct val="140000"/>
              </a:lnSpc>
            </a:pPr>
            <a:r>
              <a:rPr sz="2000">
                <a:latin typeface="宋体" panose="02010600030101010101" pitchFamily="2" charset="-122"/>
                <a:ea typeface="宋体" panose="02010600030101010101" pitchFamily="2" charset="-122"/>
              </a:rPr>
              <a:t>（1）优点：</a:t>
            </a:r>
            <a:endParaRPr sz="2000">
              <a:latin typeface="宋体" panose="02010600030101010101" pitchFamily="2" charset="-122"/>
              <a:ea typeface="宋体" panose="02010600030101010101" pitchFamily="2" charset="-122"/>
            </a:endParaRPr>
          </a:p>
          <a:p>
            <a:pPr>
              <a:lnSpc>
                <a:spcPct val="140000"/>
              </a:lnSpc>
            </a:pPr>
            <a:r>
              <a:rPr sz="2000">
                <a:latin typeface="宋体" panose="02010600030101010101" pitchFamily="2" charset="-122"/>
                <a:ea typeface="宋体" panose="02010600030101010101" pitchFamily="2" charset="-122"/>
              </a:rPr>
              <a:t>①计件工资制是一种</a:t>
            </a:r>
            <a:r>
              <a:rPr lang="en-US" altLang="zh-CN" sz="2000" b="1" dirty="0">
                <a:solidFill>
                  <a:srgbClr val="C00000"/>
                </a:solidFill>
                <a:latin typeface="宋体" panose="02010600030101010101" pitchFamily="2" charset="-122"/>
                <a:ea typeface="宋体" panose="02010600030101010101" pitchFamily="2" charset="-122"/>
              </a:rPr>
              <a:t>结果管理</a:t>
            </a:r>
            <a:r>
              <a:rPr sz="2000">
                <a:latin typeface="宋体" panose="02010600030101010101" pitchFamily="2" charset="-122"/>
                <a:ea typeface="宋体" panose="02010600030101010101" pitchFamily="2" charset="-122"/>
              </a:rPr>
              <a:t>，因此，按照工作实绩计酬，能使员工感觉公平；</a:t>
            </a:r>
            <a:endParaRPr sz="2000">
              <a:latin typeface="宋体" panose="02010600030101010101" pitchFamily="2" charset="-122"/>
              <a:ea typeface="宋体" panose="02010600030101010101" pitchFamily="2" charset="-122"/>
            </a:endParaRPr>
          </a:p>
          <a:p>
            <a:pPr>
              <a:lnSpc>
                <a:spcPct val="140000"/>
              </a:lnSpc>
            </a:pPr>
            <a:r>
              <a:rPr sz="2000">
                <a:latin typeface="宋体" panose="02010600030101010101" pitchFamily="2" charset="-122"/>
                <a:ea typeface="宋体" panose="02010600030101010101" pitchFamily="2" charset="-122"/>
              </a:rPr>
              <a:t>②</a:t>
            </a:r>
            <a:r>
              <a:rPr lang="en-US" altLang="zh-CN" sz="2000" b="1" dirty="0">
                <a:solidFill>
                  <a:srgbClr val="C00000"/>
                </a:solidFill>
                <a:latin typeface="宋体" panose="02010600030101010101" pitchFamily="2" charset="-122"/>
                <a:ea typeface="宋体" panose="02010600030101010101" pitchFamily="2" charset="-122"/>
              </a:rPr>
              <a:t>易于计算</a:t>
            </a:r>
            <a:r>
              <a:rPr sz="2000">
                <a:latin typeface="宋体" panose="02010600030101010101" pitchFamily="2" charset="-122"/>
                <a:ea typeface="宋体" panose="02010600030101010101" pitchFamily="2" charset="-122"/>
              </a:rPr>
              <a:t>单位产品的</a:t>
            </a:r>
            <a:r>
              <a:rPr lang="en-US" altLang="zh-CN" sz="2000" b="1" dirty="0">
                <a:solidFill>
                  <a:srgbClr val="C00000"/>
                </a:solidFill>
                <a:latin typeface="宋体" panose="02010600030101010101" pitchFamily="2" charset="-122"/>
                <a:ea typeface="宋体" panose="02010600030101010101" pitchFamily="2" charset="-122"/>
              </a:rPr>
              <a:t>人工</a:t>
            </a:r>
            <a:r>
              <a:rPr sz="2000">
                <a:latin typeface="宋体" panose="02010600030101010101" pitchFamily="2" charset="-122"/>
                <a:ea typeface="宋体" panose="02010600030101010101" pitchFamily="2" charset="-122"/>
              </a:rPr>
              <a:t>成本；</a:t>
            </a:r>
            <a:endParaRPr sz="2000">
              <a:latin typeface="宋体" panose="02010600030101010101" pitchFamily="2" charset="-122"/>
              <a:ea typeface="宋体" panose="02010600030101010101" pitchFamily="2" charset="-122"/>
            </a:endParaRPr>
          </a:p>
          <a:p>
            <a:pPr>
              <a:lnSpc>
                <a:spcPct val="140000"/>
              </a:lnSpc>
            </a:pPr>
            <a:r>
              <a:rPr sz="2000">
                <a:latin typeface="宋体" panose="02010600030101010101" pitchFamily="2" charset="-122"/>
                <a:ea typeface="宋体" panose="02010600030101010101" pitchFamily="2" charset="-122"/>
              </a:rPr>
              <a:t>③为增加产量多得工资，员工不断改良工作方法，</a:t>
            </a:r>
            <a:r>
              <a:rPr lang="en-US" altLang="zh-CN" sz="2000" b="1" dirty="0">
                <a:solidFill>
                  <a:srgbClr val="C00000"/>
                </a:solidFill>
                <a:latin typeface="宋体" panose="02010600030101010101" pitchFamily="2" charset="-122"/>
                <a:ea typeface="宋体" panose="02010600030101010101" pitchFamily="2" charset="-122"/>
              </a:rPr>
              <a:t>增加</a:t>
            </a:r>
            <a:r>
              <a:rPr sz="2000">
                <a:latin typeface="宋体" panose="02010600030101010101" pitchFamily="2" charset="-122"/>
                <a:ea typeface="宋体" panose="02010600030101010101" pitchFamily="2" charset="-122"/>
              </a:rPr>
              <a:t>工作</a:t>
            </a:r>
            <a:r>
              <a:rPr lang="en-US" altLang="zh-CN" sz="2000" b="1" dirty="0">
                <a:solidFill>
                  <a:srgbClr val="C00000"/>
                </a:solidFill>
                <a:latin typeface="宋体" panose="02010600030101010101" pitchFamily="2" charset="-122"/>
                <a:ea typeface="宋体" panose="02010600030101010101" pitchFamily="2" charset="-122"/>
              </a:rPr>
              <a:t>效率</a:t>
            </a:r>
            <a:r>
              <a:rPr sz="2000">
                <a:latin typeface="宋体" panose="02010600030101010101" pitchFamily="2" charset="-122"/>
                <a:ea typeface="宋体" panose="02010600030101010101" pitchFamily="2" charset="-122"/>
              </a:rPr>
              <a:t>；</a:t>
            </a:r>
            <a:endParaRPr sz="2000">
              <a:latin typeface="宋体" panose="02010600030101010101" pitchFamily="2" charset="-122"/>
              <a:ea typeface="宋体" panose="02010600030101010101" pitchFamily="2" charset="-122"/>
            </a:endParaRPr>
          </a:p>
          <a:p>
            <a:pPr>
              <a:lnSpc>
                <a:spcPct val="140000"/>
              </a:lnSpc>
            </a:pPr>
            <a:r>
              <a:rPr sz="2000">
                <a:latin typeface="宋体" panose="02010600030101010101" pitchFamily="2" charset="-122"/>
                <a:ea typeface="宋体" panose="02010600030101010101" pitchFamily="2" charset="-122"/>
              </a:rPr>
              <a:t>④可减少监督人员，由此</a:t>
            </a:r>
            <a:r>
              <a:rPr lang="en-US" altLang="zh-CN" sz="2000" b="1" dirty="0">
                <a:solidFill>
                  <a:srgbClr val="C00000"/>
                </a:solidFill>
                <a:latin typeface="宋体" panose="02010600030101010101" pitchFamily="2" charset="-122"/>
                <a:ea typeface="宋体" panose="02010600030101010101" pitchFamily="2" charset="-122"/>
              </a:rPr>
              <a:t>节省</a:t>
            </a:r>
            <a:r>
              <a:rPr sz="2000">
                <a:latin typeface="宋体" panose="02010600030101010101" pitchFamily="2" charset="-122"/>
                <a:ea typeface="宋体" panose="02010600030101010101" pitchFamily="2" charset="-122"/>
              </a:rPr>
              <a:t>管理</a:t>
            </a:r>
            <a:r>
              <a:rPr lang="en-US" altLang="zh-CN" sz="2000" b="1" dirty="0">
                <a:solidFill>
                  <a:srgbClr val="C00000"/>
                </a:solidFill>
                <a:latin typeface="宋体" panose="02010600030101010101" pitchFamily="2" charset="-122"/>
                <a:ea typeface="宋体" panose="02010600030101010101" pitchFamily="2" charset="-122"/>
              </a:rPr>
              <a:t>成本</a:t>
            </a:r>
            <a:r>
              <a:rPr sz="2000">
                <a:latin typeface="宋体" panose="02010600030101010101" pitchFamily="2" charset="-122"/>
                <a:ea typeface="宋体" panose="02010600030101010101" pitchFamily="2" charset="-122"/>
              </a:rPr>
              <a:t>支出等。</a:t>
            </a:r>
            <a:endParaRPr sz="2000">
              <a:latin typeface="宋体" panose="02010600030101010101" pitchFamily="2" charset="-122"/>
              <a:ea typeface="宋体" panose="02010600030101010101" pitchFamily="2" charset="-122"/>
            </a:endParaRPr>
          </a:p>
          <a:p>
            <a:pPr>
              <a:lnSpc>
                <a:spcPct val="140000"/>
              </a:lnSpc>
            </a:pPr>
            <a:r>
              <a:rPr sz="2000">
                <a:latin typeface="宋体" panose="02010600030101010101" pitchFamily="2" charset="-122"/>
                <a:ea typeface="宋体" panose="02010600030101010101" pitchFamily="2" charset="-122"/>
              </a:rPr>
              <a:t>（2）缺点：</a:t>
            </a:r>
            <a:endParaRPr sz="2000">
              <a:latin typeface="宋体" panose="02010600030101010101" pitchFamily="2" charset="-122"/>
              <a:ea typeface="宋体" panose="02010600030101010101" pitchFamily="2" charset="-122"/>
            </a:endParaRPr>
          </a:p>
          <a:p>
            <a:pPr>
              <a:lnSpc>
                <a:spcPct val="140000"/>
              </a:lnSpc>
            </a:pPr>
            <a:r>
              <a:rPr sz="2000">
                <a:latin typeface="宋体" panose="02010600030101010101" pitchFamily="2" charset="-122"/>
                <a:ea typeface="宋体" panose="02010600030101010101" pitchFamily="2" charset="-122"/>
              </a:rPr>
              <a:t>①员工只求</a:t>
            </a:r>
            <a:r>
              <a:rPr lang="en-US" altLang="zh-CN" sz="2000" b="1" dirty="0">
                <a:solidFill>
                  <a:srgbClr val="C00000"/>
                </a:solidFill>
                <a:latin typeface="宋体" panose="02010600030101010101" pitchFamily="2" charset="-122"/>
                <a:ea typeface="宋体" panose="02010600030101010101" pitchFamily="2" charset="-122"/>
              </a:rPr>
              <a:t>增加</a:t>
            </a:r>
            <a:r>
              <a:rPr sz="2000">
                <a:latin typeface="宋体" panose="02010600030101010101" pitchFamily="2" charset="-122"/>
                <a:ea typeface="宋体" panose="02010600030101010101" pitchFamily="2" charset="-122"/>
              </a:rPr>
              <a:t>工作</a:t>
            </a:r>
            <a:r>
              <a:rPr lang="en-US" altLang="zh-CN" sz="2000" b="1" dirty="0">
                <a:solidFill>
                  <a:srgbClr val="C00000"/>
                </a:solidFill>
                <a:latin typeface="宋体" panose="02010600030101010101" pitchFamily="2" charset="-122"/>
                <a:ea typeface="宋体" panose="02010600030101010101" pitchFamily="2" charset="-122"/>
              </a:rPr>
              <a:t>速度</a:t>
            </a:r>
            <a:r>
              <a:rPr sz="2000">
                <a:latin typeface="宋体" panose="02010600030101010101" pitchFamily="2" charset="-122"/>
                <a:ea typeface="宋体" panose="02010600030101010101" pitchFamily="2" charset="-122"/>
              </a:rPr>
              <a:t>，产品质量维持困难，易致粗劣；</a:t>
            </a:r>
            <a:endParaRPr sz="2000">
              <a:latin typeface="宋体" panose="02010600030101010101" pitchFamily="2" charset="-122"/>
              <a:ea typeface="宋体" panose="02010600030101010101" pitchFamily="2" charset="-122"/>
            </a:endParaRPr>
          </a:p>
          <a:p>
            <a:pPr>
              <a:lnSpc>
                <a:spcPct val="140000"/>
              </a:lnSpc>
            </a:pPr>
            <a:r>
              <a:rPr sz="2000">
                <a:latin typeface="宋体" panose="02010600030101010101" pitchFamily="2" charset="-122"/>
                <a:ea typeface="宋体" panose="02010600030101010101" pitchFamily="2" charset="-122"/>
              </a:rPr>
              <a:t>②个人计件不利于团队精神的培养，也会</a:t>
            </a:r>
            <a:r>
              <a:rPr lang="en-US" altLang="zh-CN" sz="2000" b="1" dirty="0">
                <a:solidFill>
                  <a:srgbClr val="C00000"/>
                </a:solidFill>
                <a:latin typeface="宋体" panose="02010600030101010101" pitchFamily="2" charset="-122"/>
                <a:ea typeface="宋体" panose="02010600030101010101" pitchFamily="2" charset="-122"/>
              </a:rPr>
              <a:t>损害</a:t>
            </a:r>
            <a:r>
              <a:rPr sz="2000">
                <a:latin typeface="宋体" panose="02010600030101010101" pitchFamily="2" charset="-122"/>
                <a:ea typeface="宋体" panose="02010600030101010101" pitchFamily="2" charset="-122"/>
              </a:rPr>
              <a:t>员工对组织的集体</a:t>
            </a:r>
            <a:r>
              <a:rPr lang="en-US" altLang="zh-CN" sz="2000" b="1" dirty="0">
                <a:solidFill>
                  <a:srgbClr val="C00000"/>
                </a:solidFill>
                <a:latin typeface="宋体" panose="02010600030101010101" pitchFamily="2" charset="-122"/>
                <a:ea typeface="宋体" panose="02010600030101010101" pitchFamily="2" charset="-122"/>
              </a:rPr>
              <a:t>忠诚度</a:t>
            </a:r>
            <a:r>
              <a:rPr sz="2000">
                <a:latin typeface="宋体" panose="02010600030101010101" pitchFamily="2" charset="-122"/>
                <a:ea typeface="宋体" panose="02010600030101010101" pitchFamily="2" charset="-122"/>
              </a:rPr>
              <a:t>；</a:t>
            </a:r>
            <a:endParaRPr sz="2000">
              <a:latin typeface="宋体" panose="02010600030101010101" pitchFamily="2" charset="-122"/>
              <a:ea typeface="宋体" panose="02010600030101010101" pitchFamily="2" charset="-122"/>
            </a:endParaRPr>
          </a:p>
          <a:p>
            <a:pPr>
              <a:lnSpc>
                <a:spcPct val="140000"/>
              </a:lnSpc>
            </a:pPr>
            <a:r>
              <a:rPr sz="2000">
                <a:latin typeface="宋体" panose="02010600030101010101" pitchFamily="2" charset="-122"/>
                <a:ea typeface="宋体" panose="02010600030101010101" pitchFamily="2" charset="-122"/>
              </a:rPr>
              <a:t>③对</a:t>
            </a:r>
            <a:r>
              <a:rPr lang="en-US" altLang="zh-CN" sz="2000" b="1" dirty="0">
                <a:solidFill>
                  <a:srgbClr val="C00000"/>
                </a:solidFill>
                <a:latin typeface="宋体" panose="02010600030101010101" pitchFamily="2" charset="-122"/>
                <a:ea typeface="宋体" panose="02010600030101010101" pitchFamily="2" charset="-122"/>
              </a:rPr>
              <a:t>机器</a:t>
            </a:r>
            <a:r>
              <a:rPr sz="2000">
                <a:latin typeface="宋体" panose="02010600030101010101" pitchFamily="2" charset="-122"/>
                <a:ea typeface="宋体" panose="02010600030101010101" pitchFamily="2" charset="-122"/>
              </a:rPr>
              <a:t>设备的</a:t>
            </a:r>
            <a:r>
              <a:rPr lang="en-US" altLang="zh-CN" sz="2000" b="1" dirty="0">
                <a:solidFill>
                  <a:srgbClr val="C00000"/>
                </a:solidFill>
                <a:latin typeface="宋体" panose="02010600030101010101" pitchFamily="2" charset="-122"/>
                <a:ea typeface="宋体" panose="02010600030101010101" pitchFamily="2" charset="-122"/>
              </a:rPr>
              <a:t>过度使用</a:t>
            </a:r>
            <a:r>
              <a:rPr sz="2000">
                <a:latin typeface="宋体" panose="02010600030101010101" pitchFamily="2" charset="-122"/>
                <a:ea typeface="宋体" panose="02010600030101010101" pitchFamily="2" charset="-122"/>
              </a:rPr>
              <a:t>；</a:t>
            </a:r>
            <a:endParaRPr sz="2000">
              <a:latin typeface="宋体" panose="02010600030101010101" pitchFamily="2" charset="-122"/>
              <a:ea typeface="宋体" panose="02010600030101010101" pitchFamily="2" charset="-122"/>
            </a:endParaRPr>
          </a:p>
          <a:p>
            <a:pPr>
              <a:lnSpc>
                <a:spcPct val="140000"/>
              </a:lnSpc>
            </a:pPr>
            <a:r>
              <a:rPr sz="2000">
                <a:latin typeface="宋体" panose="02010600030101010101" pitchFamily="2" charset="-122"/>
                <a:ea typeface="宋体" panose="02010600030101010101" pitchFamily="2" charset="-122"/>
              </a:rPr>
              <a:t>④个人产出衡量的困难，如就计件单价的修订而言，因管理或技术改进而使生产效率增加时，如依原标准实施计件工资制，企业负担过重，而降低原有标准，常易引起不满。</a:t>
            </a:r>
            <a:endParaRPr sz="20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5877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5.</a:t>
            </a:r>
            <a:r>
              <a:rPr sz="2400" dirty="0">
                <a:latin typeface="宋体" panose="02010600030101010101" pitchFamily="2" charset="-122"/>
                <a:ea typeface="宋体" panose="02010600030101010101" pitchFamily="2" charset="-122"/>
              </a:rPr>
              <a:t>简述性别工资差距的原因</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第六章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267970" y="1356995"/>
            <a:ext cx="11015345" cy="3046095"/>
          </a:xfrm>
          <a:prstGeom prst="rect">
            <a:avLst/>
          </a:prstGeom>
          <a:noFill/>
          <a:ln w="9525">
            <a:noFill/>
          </a:ln>
        </p:spPr>
        <p:txBody>
          <a:bodyPr wrap="square" anchor="t">
            <a:spAutoFit/>
          </a:bodyPr>
          <a:p>
            <a:pPr>
              <a:lnSpc>
                <a:spcPct val="200000"/>
              </a:lnSpc>
            </a:pPr>
            <a:r>
              <a:rPr sz="2400">
                <a:latin typeface="宋体" panose="02010600030101010101" pitchFamily="2" charset="-122"/>
                <a:ea typeface="宋体" panose="02010600030101010101" pitchFamily="2" charset="-122"/>
              </a:rPr>
              <a:t>（1）受</a:t>
            </a:r>
            <a:r>
              <a:rPr lang="en-US" altLang="zh-CN" sz="2400" b="1" dirty="0">
                <a:solidFill>
                  <a:srgbClr val="C00000"/>
                </a:solidFill>
                <a:latin typeface="宋体" panose="02010600030101010101" pitchFamily="2" charset="-122"/>
                <a:ea typeface="宋体" panose="02010600030101010101" pitchFamily="2" charset="-122"/>
              </a:rPr>
              <a:t>教育</a:t>
            </a:r>
            <a:r>
              <a:rPr sz="2400">
                <a:latin typeface="宋体" panose="02010600030101010101" pitchFamily="2" charset="-122"/>
                <a:ea typeface="宋体" panose="02010600030101010101" pitchFamily="2" charset="-122"/>
              </a:rPr>
              <a:t>程度；</a:t>
            </a:r>
            <a:endParaRPr sz="2400">
              <a:latin typeface="宋体" panose="02010600030101010101" pitchFamily="2" charset="-122"/>
              <a:ea typeface="宋体" panose="02010600030101010101" pitchFamily="2" charset="-122"/>
            </a:endParaRPr>
          </a:p>
          <a:p>
            <a:pPr>
              <a:lnSpc>
                <a:spcPct val="200000"/>
              </a:lnSpc>
            </a:pPr>
            <a:r>
              <a:rPr sz="2400">
                <a:latin typeface="宋体" panose="02010600030101010101" pitchFamily="2" charset="-122"/>
                <a:ea typeface="宋体" panose="02010600030101010101" pitchFamily="2" charset="-122"/>
              </a:rPr>
              <a:t>（2）劳动力市场的</a:t>
            </a:r>
            <a:r>
              <a:rPr lang="en-US" altLang="zh-CN" sz="2400" b="1" dirty="0">
                <a:solidFill>
                  <a:srgbClr val="C00000"/>
                </a:solidFill>
                <a:latin typeface="宋体" panose="02010600030101010101" pitchFamily="2" charset="-122"/>
                <a:ea typeface="宋体" panose="02010600030101010101" pitchFamily="2" charset="-122"/>
              </a:rPr>
              <a:t>经验</a:t>
            </a:r>
            <a:r>
              <a:rPr sz="2400">
                <a:latin typeface="宋体" panose="02010600030101010101" pitchFamily="2" charset="-122"/>
                <a:ea typeface="宋体" panose="02010600030101010101" pitchFamily="2" charset="-122"/>
              </a:rPr>
              <a:t>与工作时间；</a:t>
            </a:r>
            <a:endParaRPr sz="2400">
              <a:latin typeface="宋体" panose="02010600030101010101" pitchFamily="2" charset="-122"/>
              <a:ea typeface="宋体" panose="02010600030101010101" pitchFamily="2" charset="-122"/>
            </a:endParaRPr>
          </a:p>
          <a:p>
            <a:pPr>
              <a:lnSpc>
                <a:spcPct val="200000"/>
              </a:lnSpc>
            </a:pPr>
            <a:r>
              <a:rPr sz="2400">
                <a:latin typeface="宋体" panose="02010600030101010101" pitchFamily="2" charset="-122"/>
                <a:ea typeface="宋体" panose="02010600030101010101" pitchFamily="2" charset="-122"/>
              </a:rPr>
              <a:t>（3）</a:t>
            </a:r>
            <a:r>
              <a:rPr lang="en-US" altLang="zh-CN" sz="2400" b="1" dirty="0">
                <a:solidFill>
                  <a:srgbClr val="C00000"/>
                </a:solidFill>
                <a:latin typeface="宋体" panose="02010600030101010101" pitchFamily="2" charset="-122"/>
                <a:ea typeface="宋体" panose="02010600030101010101" pitchFamily="2" charset="-122"/>
              </a:rPr>
              <a:t>职业</a:t>
            </a:r>
            <a:r>
              <a:rPr sz="2400">
                <a:latin typeface="宋体" panose="02010600030101010101" pitchFamily="2" charset="-122"/>
                <a:ea typeface="宋体" panose="02010600030101010101" pitchFamily="2" charset="-122"/>
              </a:rPr>
              <a:t>；</a:t>
            </a:r>
            <a:endParaRPr sz="2400">
              <a:latin typeface="宋体" panose="02010600030101010101" pitchFamily="2" charset="-122"/>
              <a:ea typeface="宋体" panose="02010600030101010101" pitchFamily="2" charset="-122"/>
            </a:endParaRPr>
          </a:p>
          <a:p>
            <a:pPr>
              <a:lnSpc>
                <a:spcPct val="200000"/>
              </a:lnSpc>
            </a:pPr>
            <a:r>
              <a:rPr sz="2400">
                <a:latin typeface="宋体" panose="02010600030101010101" pitchFamily="2" charset="-122"/>
                <a:ea typeface="宋体" panose="02010600030101010101" pitchFamily="2" charset="-122"/>
              </a:rPr>
              <a:t>（4）无法解释的差异。</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5877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6.</a:t>
            </a:r>
            <a:r>
              <a:rPr sz="2400" dirty="0">
                <a:latin typeface="宋体" panose="02010600030101010101" pitchFamily="2" charset="-122"/>
                <a:ea typeface="宋体" panose="02010600030101010101" pitchFamily="2" charset="-122"/>
              </a:rPr>
              <a:t>简述我国工资收入户籍差异的原因</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第六章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267970" y="1356995"/>
            <a:ext cx="10546080" cy="4761865"/>
          </a:xfrm>
          <a:prstGeom prst="rect">
            <a:avLst/>
          </a:prstGeom>
          <a:noFill/>
          <a:ln w="9525">
            <a:noFill/>
          </a:ln>
        </p:spPr>
        <p:txBody>
          <a:bodyPr wrap="square" anchor="t">
            <a:spAutoFit/>
          </a:bodyPr>
          <a:p>
            <a:pPr>
              <a:lnSpc>
                <a:spcPct val="230000"/>
              </a:lnSpc>
            </a:pPr>
            <a:r>
              <a:rPr sz="2200">
                <a:latin typeface="宋体" panose="02010600030101010101" pitchFamily="2" charset="-122"/>
                <a:ea typeface="宋体" panose="02010600030101010101" pitchFamily="2" charset="-122"/>
              </a:rPr>
              <a:t>（1）由于城乡经济社会发展不平衡，由此形成生产力特征因素的</a:t>
            </a:r>
            <a:r>
              <a:rPr lang="en-US" altLang="zh-CN" sz="2000" b="1" dirty="0">
                <a:solidFill>
                  <a:srgbClr val="C00000"/>
                </a:solidFill>
                <a:latin typeface="宋体" panose="02010600030101010101" pitchFamily="2" charset="-122"/>
                <a:ea typeface="宋体" panose="02010600030101010101" pitchFamily="2" charset="-122"/>
              </a:rPr>
              <a:t>城乡差异</a:t>
            </a:r>
            <a:r>
              <a:rPr sz="2200">
                <a:latin typeface="宋体" panose="02010600030101010101" pitchFamily="2" charset="-122"/>
                <a:ea typeface="宋体" panose="02010600030101010101" pitchFamily="2" charset="-122"/>
              </a:rPr>
              <a:t>；</a:t>
            </a:r>
            <a:endParaRPr sz="2200">
              <a:latin typeface="宋体" panose="02010600030101010101" pitchFamily="2" charset="-122"/>
              <a:ea typeface="宋体" panose="02010600030101010101" pitchFamily="2" charset="-122"/>
            </a:endParaRPr>
          </a:p>
          <a:p>
            <a:pPr>
              <a:lnSpc>
                <a:spcPct val="230000"/>
              </a:lnSpc>
            </a:pPr>
            <a:r>
              <a:rPr sz="2200">
                <a:latin typeface="宋体" panose="02010600030101010101" pitchFamily="2" charset="-122"/>
                <a:ea typeface="宋体" panose="02010600030101010101" pitchFamily="2" charset="-122"/>
              </a:rPr>
              <a:t>（2）</a:t>
            </a:r>
            <a:r>
              <a:rPr lang="en-US" altLang="zh-CN" sz="2000" b="1" dirty="0">
                <a:solidFill>
                  <a:srgbClr val="C00000"/>
                </a:solidFill>
                <a:latin typeface="宋体" panose="02010600030101010101" pitchFamily="2" charset="-122"/>
                <a:ea typeface="宋体" panose="02010600030101010101" pitchFamily="2" charset="-122"/>
              </a:rPr>
              <a:t>职业歧视</a:t>
            </a:r>
            <a:r>
              <a:rPr sz="2200">
                <a:latin typeface="宋体" panose="02010600030101010101" pitchFamily="2" charset="-122"/>
                <a:ea typeface="宋体" panose="02010600030101010101" pitchFamily="2" charset="-122"/>
              </a:rPr>
              <a:t>，由于长期存在的城乡户籍分割、城镇就业体制分割等多重因素的叠加影响，农村户籍劳动力在职业获得、行业和所有制部门选择等方面都受到限制，只能进入本地城镇劳动力不愿从事的工资低、福利少、工作条件差的非正规就业岗位；</a:t>
            </a:r>
            <a:endParaRPr sz="2200">
              <a:latin typeface="宋体" panose="02010600030101010101" pitchFamily="2" charset="-122"/>
              <a:ea typeface="宋体" panose="02010600030101010101" pitchFamily="2" charset="-122"/>
            </a:endParaRPr>
          </a:p>
          <a:p>
            <a:pPr>
              <a:lnSpc>
                <a:spcPct val="230000"/>
              </a:lnSpc>
            </a:pPr>
            <a:r>
              <a:rPr sz="2200">
                <a:latin typeface="宋体" panose="02010600030101010101" pitchFamily="2" charset="-122"/>
                <a:ea typeface="宋体" panose="02010600030101010101" pitchFamily="2" charset="-122"/>
              </a:rPr>
              <a:t>（3）</a:t>
            </a:r>
            <a:r>
              <a:rPr lang="en-US" altLang="zh-CN" sz="2000" b="1" dirty="0">
                <a:solidFill>
                  <a:srgbClr val="C00000"/>
                </a:solidFill>
                <a:latin typeface="宋体" panose="02010600030101010101" pitchFamily="2" charset="-122"/>
                <a:ea typeface="宋体" panose="02010600030101010101" pitchFamily="2" charset="-122"/>
              </a:rPr>
              <a:t>工资歧视</a:t>
            </a:r>
            <a:r>
              <a:rPr sz="2200">
                <a:latin typeface="宋体" panose="02010600030101010101" pitchFamily="2" charset="-122"/>
                <a:ea typeface="宋体" panose="02010600030101010101" pitchFamily="2" charset="-122"/>
              </a:rPr>
              <a:t>，即使控制所有可观察的生产力特征因素，以及职业、行业等因素，依然发现农村户籍劳动力生产力特征的市场价格（如教育回报）依然低于城镇劳动力。</a:t>
            </a:r>
            <a:endParaRPr sz="22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5877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7.</a:t>
            </a:r>
            <a:r>
              <a:rPr sz="2400" dirty="0">
                <a:latin typeface="宋体" panose="02010600030101010101" pitchFamily="2" charset="-122"/>
                <a:ea typeface="宋体" panose="02010600030101010101" pitchFamily="2" charset="-122"/>
              </a:rPr>
              <a:t>试述影响工资确定的因素</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第六章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132080" y="1222375"/>
            <a:ext cx="10546080" cy="5046345"/>
          </a:xfrm>
          <a:prstGeom prst="rect">
            <a:avLst/>
          </a:prstGeom>
          <a:noFill/>
          <a:ln w="9525">
            <a:noFill/>
          </a:ln>
        </p:spPr>
        <p:txBody>
          <a:bodyPr wrap="square" anchor="t">
            <a:spAutoFit/>
          </a:bodyPr>
          <a:p>
            <a:pPr>
              <a:lnSpc>
                <a:spcPct val="230000"/>
              </a:lnSpc>
            </a:pPr>
            <a:r>
              <a:rPr sz="2000">
                <a:latin typeface="宋体" panose="02010600030101010101" pitchFamily="2" charset="-122"/>
                <a:ea typeface="宋体" panose="02010600030101010101" pitchFamily="2" charset="-122"/>
              </a:rPr>
              <a:t>（1）</a:t>
            </a:r>
            <a:r>
              <a:rPr lang="en-US" altLang="zh-CN" sz="2000" b="1" dirty="0">
                <a:solidFill>
                  <a:srgbClr val="C00000"/>
                </a:solidFill>
                <a:latin typeface="宋体" panose="02010600030101010101" pitchFamily="2" charset="-122"/>
                <a:ea typeface="宋体" panose="02010600030101010101" pitchFamily="2" charset="-122"/>
              </a:rPr>
              <a:t>内在</a:t>
            </a:r>
            <a:r>
              <a:rPr sz="2000">
                <a:latin typeface="宋体" panose="02010600030101010101" pitchFamily="2" charset="-122"/>
                <a:ea typeface="宋体" panose="02010600030101010101" pitchFamily="2" charset="-122"/>
              </a:rPr>
              <a:t>因素：是指与</a:t>
            </a:r>
            <a:r>
              <a:rPr lang="en-US" altLang="zh-CN" sz="2000" b="1" dirty="0">
                <a:solidFill>
                  <a:srgbClr val="C00000"/>
                </a:solidFill>
                <a:latin typeface="宋体" panose="02010600030101010101" pitchFamily="2" charset="-122"/>
                <a:ea typeface="宋体" panose="02010600030101010101" pitchFamily="2" charset="-122"/>
              </a:rPr>
              <a:t>工作特性</a:t>
            </a:r>
            <a:r>
              <a:rPr sz="2000">
                <a:latin typeface="宋体" panose="02010600030101010101" pitchFamily="2" charset="-122"/>
                <a:ea typeface="宋体" panose="02010600030101010101" pitchFamily="2" charset="-122"/>
              </a:rPr>
              <a:t>及状况有关的因素。</a:t>
            </a:r>
            <a:endParaRPr sz="2000">
              <a:latin typeface="宋体" panose="02010600030101010101" pitchFamily="2" charset="-122"/>
              <a:ea typeface="宋体" panose="02010600030101010101" pitchFamily="2" charset="-122"/>
            </a:endParaRPr>
          </a:p>
          <a:p>
            <a:pPr>
              <a:lnSpc>
                <a:spcPct val="230000"/>
              </a:lnSpc>
            </a:pPr>
            <a:r>
              <a:rPr sz="2000">
                <a:latin typeface="宋体" panose="02010600030101010101" pitchFamily="2" charset="-122"/>
                <a:ea typeface="宋体" panose="02010600030101010101" pitchFamily="2" charset="-122"/>
              </a:rPr>
              <a:t>①员工的劳动和工作努力程度；②职位高低与权力大小；③技术和训练水平；</a:t>
            </a:r>
            <a:endParaRPr sz="2000">
              <a:latin typeface="宋体" panose="02010600030101010101" pitchFamily="2" charset="-122"/>
              <a:ea typeface="宋体" panose="02010600030101010101" pitchFamily="2" charset="-122"/>
            </a:endParaRPr>
          </a:p>
          <a:p>
            <a:pPr>
              <a:lnSpc>
                <a:spcPct val="230000"/>
              </a:lnSpc>
            </a:pPr>
            <a:r>
              <a:rPr sz="2000">
                <a:latin typeface="宋体" panose="02010600030101010101" pitchFamily="2" charset="-122"/>
                <a:ea typeface="宋体" panose="02010600030101010101" pitchFamily="2" charset="-122"/>
              </a:rPr>
              <a:t>④工作的时间性；⑤劳动条件，特别是工作的危险性；⑥附加福利；</a:t>
            </a:r>
            <a:endParaRPr sz="2000">
              <a:latin typeface="宋体" panose="02010600030101010101" pitchFamily="2" charset="-122"/>
              <a:ea typeface="宋体" panose="02010600030101010101" pitchFamily="2" charset="-122"/>
            </a:endParaRPr>
          </a:p>
          <a:p>
            <a:pPr>
              <a:lnSpc>
                <a:spcPct val="230000"/>
              </a:lnSpc>
            </a:pPr>
            <a:r>
              <a:rPr sz="2000">
                <a:latin typeface="宋体" panose="02010600030101010101" pitchFamily="2" charset="-122"/>
                <a:ea typeface="宋体" panose="02010600030101010101" pitchFamily="2" charset="-122"/>
              </a:rPr>
              <a:t>⑦风俗习惯；⑧年龄和工龄。</a:t>
            </a:r>
            <a:endParaRPr sz="2000">
              <a:latin typeface="宋体" panose="02010600030101010101" pitchFamily="2" charset="-122"/>
              <a:ea typeface="宋体" panose="02010600030101010101" pitchFamily="2" charset="-122"/>
            </a:endParaRPr>
          </a:p>
          <a:p>
            <a:pPr>
              <a:lnSpc>
                <a:spcPct val="230000"/>
              </a:lnSpc>
            </a:pPr>
            <a:r>
              <a:rPr sz="2000">
                <a:latin typeface="宋体" panose="02010600030101010101" pitchFamily="2" charset="-122"/>
                <a:ea typeface="宋体" panose="02010600030101010101" pitchFamily="2" charset="-122"/>
              </a:rPr>
              <a:t>（2）</a:t>
            </a:r>
            <a:r>
              <a:rPr lang="en-US" altLang="zh-CN" sz="2000" b="1" dirty="0">
                <a:solidFill>
                  <a:srgbClr val="C00000"/>
                </a:solidFill>
                <a:latin typeface="宋体" panose="02010600030101010101" pitchFamily="2" charset="-122"/>
                <a:ea typeface="宋体" panose="02010600030101010101" pitchFamily="2" charset="-122"/>
              </a:rPr>
              <a:t>外在</a:t>
            </a:r>
            <a:r>
              <a:rPr sz="2000">
                <a:latin typeface="宋体" panose="02010600030101010101" pitchFamily="2" charset="-122"/>
                <a:ea typeface="宋体" panose="02010600030101010101" pitchFamily="2" charset="-122"/>
              </a:rPr>
              <a:t>要素：是指与工作特性及状况无关，但又同时构成对工资本身确定具有重大影响的一种</a:t>
            </a:r>
            <a:r>
              <a:rPr lang="en-US" altLang="zh-CN" sz="2000" b="1" dirty="0">
                <a:solidFill>
                  <a:srgbClr val="C00000"/>
                </a:solidFill>
                <a:latin typeface="宋体" panose="02010600030101010101" pitchFamily="2" charset="-122"/>
                <a:ea typeface="宋体" panose="02010600030101010101" pitchFamily="2" charset="-122"/>
              </a:rPr>
              <a:t>市场经济</a:t>
            </a:r>
            <a:r>
              <a:rPr sz="2000">
                <a:latin typeface="宋体" panose="02010600030101010101" pitchFamily="2" charset="-122"/>
                <a:ea typeface="宋体" panose="02010600030101010101" pitchFamily="2" charset="-122"/>
              </a:rPr>
              <a:t>因素。①生活费用或物价水平；②企业的经济收益状况或企业的负担能力；</a:t>
            </a:r>
            <a:endParaRPr sz="2000">
              <a:latin typeface="宋体" panose="02010600030101010101" pitchFamily="2" charset="-122"/>
              <a:ea typeface="宋体" panose="02010600030101010101" pitchFamily="2" charset="-122"/>
            </a:endParaRPr>
          </a:p>
          <a:p>
            <a:pPr>
              <a:lnSpc>
                <a:spcPct val="230000"/>
              </a:lnSpc>
            </a:pPr>
            <a:r>
              <a:rPr sz="2000">
                <a:latin typeface="宋体" panose="02010600030101010101" pitchFamily="2" charset="-122"/>
                <a:ea typeface="宋体" panose="02010600030101010101" pitchFamily="2" charset="-122"/>
              </a:rPr>
              <a:t>③地区或行业的工资水平；④劳动力市场的供求；⑤劳动力的潜在替代物；⑥产品需求弹性。</a:t>
            </a:r>
            <a:endParaRPr sz="20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4686300" y="1762371"/>
            <a:ext cx="2819400" cy="281940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40000"/>
              </a:lnSpc>
            </a:pPr>
            <a:endParaRPr lang="zh-CN" altLang="en-US"/>
          </a:p>
        </p:txBody>
      </p:sp>
      <p:sp>
        <p:nvSpPr>
          <p:cNvPr id="19" name="文本框 18"/>
          <p:cNvSpPr txBox="1"/>
          <p:nvPr/>
        </p:nvSpPr>
        <p:spPr>
          <a:xfrm>
            <a:off x="2306955" y="3169285"/>
            <a:ext cx="7578725" cy="1038860"/>
          </a:xfrm>
          <a:prstGeom prst="rect">
            <a:avLst/>
          </a:prstGeom>
          <a:noFill/>
        </p:spPr>
        <p:txBody>
          <a:bodyPr wrap="square" rtlCol="0">
            <a:spAutoFit/>
          </a:bodyPr>
          <a:lstStyle/>
          <a:p>
            <a:pPr algn="ctr">
              <a:lnSpc>
                <a:spcPct val="140000"/>
              </a:lnSpc>
            </a:pPr>
            <a:r>
              <a:rPr lang="zh-CN" altLang="en-US" sz="4400" b="1" dirty="0">
                <a:solidFill>
                  <a:srgbClr val="879880"/>
                </a:solidFill>
                <a:latin typeface="华文楷体" panose="02010600040101010101" charset="-122"/>
                <a:ea typeface="华文楷体" panose="02010600040101010101" charset="-122"/>
              </a:rPr>
              <a:t>劳动力市场歧视</a:t>
            </a:r>
            <a:endParaRPr lang="zh-CN" altLang="en-US" sz="4400" b="1" dirty="0">
              <a:solidFill>
                <a:srgbClr val="879880"/>
              </a:solidFill>
              <a:latin typeface="华文楷体" panose="02010600040101010101" charset="-122"/>
              <a:ea typeface="华文楷体" panose="02010600040101010101" charset="-122"/>
            </a:endParaRPr>
          </a:p>
        </p:txBody>
      </p:sp>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19225" r="21301"/>
          <a:stretch>
            <a:fillRect/>
          </a:stretch>
        </p:blipFill>
        <p:spPr>
          <a:xfrm flipH="1">
            <a:off x="-163830" y="-219385"/>
            <a:ext cx="2360168" cy="2232212"/>
          </a:xfrm>
          <a:prstGeom prst="rect">
            <a:avLst/>
          </a:prstGeom>
        </p:spPr>
      </p:pic>
      <p:sp>
        <p:nvSpPr>
          <p:cNvPr id="14" name="文本框 6"/>
          <p:cNvSpPr txBox="1">
            <a:spLocks noChangeArrowheads="1"/>
          </p:cNvSpPr>
          <p:nvPr/>
        </p:nvSpPr>
        <p:spPr bwMode="auto">
          <a:xfrm>
            <a:off x="5166039" y="2130222"/>
            <a:ext cx="1861185" cy="1038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514350" fontAlgn="base">
              <a:lnSpc>
                <a:spcPct val="140000"/>
              </a:lnSpc>
              <a:spcBef>
                <a:spcPct val="0"/>
              </a:spcBef>
              <a:spcAft>
                <a:spcPct val="0"/>
              </a:spcAft>
              <a:defRPr/>
            </a:pPr>
            <a:r>
              <a:rPr lang="zh-CN" altLang="en-US" sz="4400" b="1" dirty="0">
                <a:solidFill>
                  <a:srgbClr val="BE7B5A"/>
                </a:solidFill>
                <a:latin typeface="华文楷体" panose="02010600040101010101" charset="-122"/>
                <a:ea typeface="华文楷体" panose="02010600040101010101" charset="-122"/>
              </a:rPr>
              <a:t>第七章</a:t>
            </a:r>
            <a:endParaRPr lang="zh-CN" altLang="en-US" sz="4400" b="1" dirty="0">
              <a:solidFill>
                <a:srgbClr val="BE7B5A"/>
              </a:solidFill>
              <a:latin typeface="华文楷体" panose="02010600040101010101" charset="-122"/>
              <a:ea typeface="华文楷体" panose="02010600040101010101" charset="-122"/>
            </a:endParaRPr>
          </a:p>
        </p:txBody>
      </p:sp>
      <p:pic>
        <p:nvPicPr>
          <p:cNvPr id="13" name="图片 12"/>
          <p:cNvPicPr>
            <a:picLocks noChangeAspect="1"/>
          </p:cNvPicPr>
          <p:nvPr/>
        </p:nvPicPr>
        <p:blipFill rotWithShape="1">
          <a:blip r:embed="rId2">
            <a:extLst>
              <a:ext uri="{28A0092B-C50C-407E-A947-70E740481C1C}">
                <a14:useLocalDpi xmlns:a14="http://schemas.microsoft.com/office/drawing/2010/main" val="0"/>
              </a:ext>
            </a:extLst>
          </a:blip>
          <a:srcRect l="19225" r="21301"/>
          <a:stretch>
            <a:fillRect/>
          </a:stretch>
        </p:blipFill>
        <p:spPr>
          <a:xfrm flipH="1">
            <a:off x="-177165" y="-221290"/>
            <a:ext cx="2360168" cy="223221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5877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1.</a:t>
            </a:r>
            <a:r>
              <a:rPr sz="2400" dirty="0">
                <a:latin typeface="宋体" panose="02010600030101010101" pitchFamily="2" charset="-122"/>
                <a:ea typeface="宋体" panose="02010600030101010101" pitchFamily="2" charset="-122"/>
              </a:rPr>
              <a:t>简述中国反歧视措施</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第七章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267970" y="1356995"/>
            <a:ext cx="11015345" cy="3486785"/>
          </a:xfrm>
          <a:prstGeom prst="rect">
            <a:avLst/>
          </a:prstGeom>
          <a:noFill/>
          <a:ln w="9525">
            <a:noFill/>
          </a:ln>
        </p:spPr>
        <p:txBody>
          <a:bodyPr wrap="square" anchor="t">
            <a:spAutoFit/>
          </a:bodyPr>
          <a:p>
            <a:pPr>
              <a:lnSpc>
                <a:spcPct val="230000"/>
              </a:lnSpc>
            </a:pPr>
            <a:r>
              <a:rPr sz="2400">
                <a:latin typeface="宋体" panose="02010600030101010101" pitchFamily="2" charset="-122"/>
                <a:ea typeface="宋体" panose="02010600030101010101" pitchFamily="2" charset="-122"/>
              </a:rPr>
              <a:t>（1）建立完善</a:t>
            </a:r>
            <a:r>
              <a:rPr sz="2400" b="1">
                <a:solidFill>
                  <a:srgbClr val="C00000"/>
                </a:solidFill>
                <a:latin typeface="宋体" panose="02010600030101010101" pitchFamily="2" charset="-122"/>
                <a:ea typeface="宋体" panose="02010600030101010101" pitchFamily="2" charset="-122"/>
              </a:rPr>
              <a:t>城乡统一</a:t>
            </a:r>
            <a:r>
              <a:rPr sz="2400">
                <a:latin typeface="宋体" panose="02010600030101010101" pitchFamily="2" charset="-122"/>
                <a:ea typeface="宋体" panose="02010600030101010101" pitchFamily="2" charset="-122"/>
              </a:rPr>
              <a:t>的劳动力市场；</a:t>
            </a:r>
            <a:endParaRPr sz="2400">
              <a:latin typeface="宋体" panose="02010600030101010101" pitchFamily="2" charset="-122"/>
              <a:ea typeface="宋体" panose="02010600030101010101" pitchFamily="2" charset="-122"/>
            </a:endParaRPr>
          </a:p>
          <a:p>
            <a:pPr>
              <a:lnSpc>
                <a:spcPct val="230000"/>
              </a:lnSpc>
            </a:pPr>
            <a:r>
              <a:rPr sz="2400">
                <a:latin typeface="宋体" panose="02010600030101010101" pitchFamily="2" charset="-122"/>
                <a:ea typeface="宋体" panose="02010600030101010101" pitchFamily="2" charset="-122"/>
              </a:rPr>
              <a:t>（2）完善反歧视</a:t>
            </a:r>
            <a:r>
              <a:rPr sz="2400" b="1">
                <a:solidFill>
                  <a:srgbClr val="C00000"/>
                </a:solidFill>
                <a:latin typeface="宋体" panose="02010600030101010101" pitchFamily="2" charset="-122"/>
                <a:ea typeface="宋体" panose="02010600030101010101" pitchFamily="2" charset="-122"/>
              </a:rPr>
              <a:t>立法</a:t>
            </a:r>
            <a:r>
              <a:rPr sz="2400">
                <a:latin typeface="宋体" panose="02010600030101010101" pitchFamily="2" charset="-122"/>
                <a:ea typeface="宋体" panose="02010600030101010101" pitchFamily="2" charset="-122"/>
              </a:rPr>
              <a:t>，强化法律规制；</a:t>
            </a:r>
            <a:endParaRPr sz="2400">
              <a:latin typeface="宋体" panose="02010600030101010101" pitchFamily="2" charset="-122"/>
              <a:ea typeface="宋体" panose="02010600030101010101" pitchFamily="2" charset="-122"/>
            </a:endParaRPr>
          </a:p>
          <a:p>
            <a:pPr>
              <a:lnSpc>
                <a:spcPct val="230000"/>
              </a:lnSpc>
            </a:pPr>
            <a:r>
              <a:rPr sz="2400">
                <a:latin typeface="宋体" panose="02010600030101010101" pitchFamily="2" charset="-122"/>
                <a:ea typeface="宋体" panose="02010600030101010101" pitchFamily="2" charset="-122"/>
              </a:rPr>
              <a:t>（3）强化政府责任，加强歧视行为和结果的</a:t>
            </a:r>
            <a:r>
              <a:rPr sz="2400" b="1">
                <a:solidFill>
                  <a:srgbClr val="C00000"/>
                </a:solidFill>
                <a:latin typeface="宋体" panose="02010600030101010101" pitchFamily="2" charset="-122"/>
                <a:ea typeface="宋体" panose="02010600030101010101" pitchFamily="2" charset="-122"/>
              </a:rPr>
              <a:t>司法救济</a:t>
            </a:r>
            <a:r>
              <a:rPr sz="2400">
                <a:latin typeface="宋体" panose="02010600030101010101" pitchFamily="2" charset="-122"/>
                <a:ea typeface="宋体" panose="02010600030101010101" pitchFamily="2" charset="-122"/>
              </a:rPr>
              <a:t>；</a:t>
            </a:r>
            <a:endParaRPr sz="2400">
              <a:latin typeface="宋体" panose="02010600030101010101" pitchFamily="2" charset="-122"/>
              <a:ea typeface="宋体" panose="02010600030101010101" pitchFamily="2" charset="-122"/>
            </a:endParaRPr>
          </a:p>
          <a:p>
            <a:pPr>
              <a:lnSpc>
                <a:spcPct val="230000"/>
              </a:lnSpc>
            </a:pPr>
            <a:r>
              <a:rPr sz="2400">
                <a:latin typeface="宋体" panose="02010600030101010101" pitchFamily="2" charset="-122"/>
                <a:ea typeface="宋体" panose="02010600030101010101" pitchFamily="2" charset="-122"/>
              </a:rPr>
              <a:t>（4）倡导先进的社会文化，促进</a:t>
            </a:r>
            <a:r>
              <a:rPr sz="2400" b="1">
                <a:solidFill>
                  <a:srgbClr val="C00000"/>
                </a:solidFill>
                <a:latin typeface="宋体" panose="02010600030101010101" pitchFamily="2" charset="-122"/>
                <a:ea typeface="宋体" panose="02010600030101010101" pitchFamily="2" charset="-122"/>
              </a:rPr>
              <a:t>社会平等意识</a:t>
            </a:r>
            <a:r>
              <a:rPr sz="2400">
                <a:latin typeface="宋体" panose="02010600030101010101" pitchFamily="2" charset="-122"/>
                <a:ea typeface="宋体" panose="02010600030101010101" pitchFamily="2" charset="-122"/>
              </a:rPr>
              <a:t>主流化。</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4686300" y="1762371"/>
            <a:ext cx="2819400" cy="281940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40000"/>
              </a:lnSpc>
            </a:pPr>
            <a:endParaRPr lang="zh-CN" altLang="en-US"/>
          </a:p>
        </p:txBody>
      </p:sp>
      <p:sp>
        <p:nvSpPr>
          <p:cNvPr id="19" name="文本框 18"/>
          <p:cNvSpPr txBox="1"/>
          <p:nvPr/>
        </p:nvSpPr>
        <p:spPr>
          <a:xfrm>
            <a:off x="1861820" y="3169285"/>
            <a:ext cx="8388985" cy="1986280"/>
          </a:xfrm>
          <a:prstGeom prst="rect">
            <a:avLst/>
          </a:prstGeom>
          <a:noFill/>
        </p:spPr>
        <p:txBody>
          <a:bodyPr wrap="square" rtlCol="0">
            <a:spAutoFit/>
          </a:bodyPr>
          <a:lstStyle/>
          <a:p>
            <a:pPr algn="ctr">
              <a:lnSpc>
                <a:spcPct val="140000"/>
              </a:lnSpc>
            </a:pPr>
            <a:r>
              <a:rPr lang="zh-CN" altLang="en-US" sz="4400" b="1" dirty="0">
                <a:solidFill>
                  <a:srgbClr val="879880"/>
                </a:solidFill>
                <a:latin typeface="华文楷体" panose="02010600040101010101" charset="-122"/>
                <a:ea typeface="华文楷体" panose="02010600040101010101" charset="-122"/>
              </a:rPr>
              <a:t>收入分配差异变化的趋势、成因及对策</a:t>
            </a:r>
            <a:endParaRPr lang="zh-CN" altLang="en-US" sz="4400" b="1" dirty="0">
              <a:solidFill>
                <a:srgbClr val="879880"/>
              </a:solidFill>
              <a:latin typeface="华文楷体" panose="02010600040101010101" charset="-122"/>
              <a:ea typeface="华文楷体" panose="02010600040101010101" charset="-122"/>
            </a:endParaRPr>
          </a:p>
        </p:txBody>
      </p:sp>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19225" r="21301"/>
          <a:stretch>
            <a:fillRect/>
          </a:stretch>
        </p:blipFill>
        <p:spPr>
          <a:xfrm flipH="1">
            <a:off x="-163830" y="-219385"/>
            <a:ext cx="2360168" cy="2232212"/>
          </a:xfrm>
          <a:prstGeom prst="rect">
            <a:avLst/>
          </a:prstGeom>
        </p:spPr>
      </p:pic>
      <p:sp>
        <p:nvSpPr>
          <p:cNvPr id="14" name="文本框 6"/>
          <p:cNvSpPr txBox="1">
            <a:spLocks noChangeArrowheads="1"/>
          </p:cNvSpPr>
          <p:nvPr/>
        </p:nvSpPr>
        <p:spPr bwMode="auto">
          <a:xfrm>
            <a:off x="5166039" y="2130222"/>
            <a:ext cx="1861185" cy="1038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514350" fontAlgn="base">
              <a:lnSpc>
                <a:spcPct val="140000"/>
              </a:lnSpc>
              <a:spcBef>
                <a:spcPct val="0"/>
              </a:spcBef>
              <a:spcAft>
                <a:spcPct val="0"/>
              </a:spcAft>
              <a:defRPr/>
            </a:pPr>
            <a:r>
              <a:rPr lang="zh-CN" altLang="en-US" sz="4400" b="1" dirty="0">
                <a:solidFill>
                  <a:srgbClr val="BE7B5A"/>
                </a:solidFill>
                <a:latin typeface="华文楷体" panose="02010600040101010101" charset="-122"/>
                <a:ea typeface="华文楷体" panose="02010600040101010101" charset="-122"/>
              </a:rPr>
              <a:t>第八章</a:t>
            </a:r>
            <a:endParaRPr lang="zh-CN" altLang="en-US" sz="4400" b="1" dirty="0">
              <a:solidFill>
                <a:srgbClr val="BE7B5A"/>
              </a:solidFill>
              <a:latin typeface="华文楷体" panose="02010600040101010101" charset="-122"/>
              <a:ea typeface="华文楷体" panose="02010600040101010101" charset="-122"/>
            </a:endParaRPr>
          </a:p>
        </p:txBody>
      </p:sp>
      <p:pic>
        <p:nvPicPr>
          <p:cNvPr id="13" name="图片 12"/>
          <p:cNvPicPr>
            <a:picLocks noChangeAspect="1"/>
          </p:cNvPicPr>
          <p:nvPr/>
        </p:nvPicPr>
        <p:blipFill rotWithShape="1">
          <a:blip r:embed="rId2">
            <a:extLst>
              <a:ext uri="{28A0092B-C50C-407E-A947-70E740481C1C}">
                <a14:useLocalDpi xmlns:a14="http://schemas.microsoft.com/office/drawing/2010/main" val="0"/>
              </a:ext>
            </a:extLst>
          </a:blip>
          <a:srcRect l="19225" r="21301"/>
          <a:stretch>
            <a:fillRect/>
          </a:stretch>
        </p:blipFill>
        <p:spPr>
          <a:xfrm flipH="1">
            <a:off x="-177165" y="-221290"/>
            <a:ext cx="2360168" cy="223221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523240" y="915035"/>
            <a:ext cx="8096885" cy="4225290"/>
          </a:xfrm>
          <a:prstGeom prst="rect">
            <a:avLst/>
          </a:prstGeom>
          <a:noFill/>
          <a:ln w="9525">
            <a:noFill/>
          </a:ln>
        </p:spPr>
        <p:txBody>
          <a:bodyPr wrap="square" anchor="t">
            <a:spAutoFit/>
          </a:bodyPr>
          <a:lstStyle/>
          <a:p>
            <a:pPr>
              <a:lnSpc>
                <a:spcPct val="160000"/>
              </a:lnSpc>
            </a:pPr>
            <a:r>
              <a:rPr lang="en-US" sz="2400" dirty="0">
                <a:solidFill>
                  <a:schemeClr val="tx1"/>
                </a:solidFill>
                <a:latin typeface="宋体" panose="02010600030101010101" pitchFamily="2" charset="-122"/>
                <a:ea typeface="宋体" panose="02010600030101010101" pitchFamily="2" charset="-122"/>
              </a:rPr>
              <a:t>1.简述我国城乡居民收入分配差距过大的原因</a:t>
            </a:r>
            <a:r>
              <a:rPr lang="en-US" altLang="zh-CN" sz="2400" dirty="0">
                <a:latin typeface="宋体" panose="02010600030101010101" pitchFamily="2" charset="-122"/>
                <a:ea typeface="宋体" panose="02010600030101010101" pitchFamily="2" charset="-122"/>
                <a:sym typeface="+mn-ea"/>
              </a:rPr>
              <a:t>（简答）</a:t>
            </a:r>
            <a:endParaRPr lang="en-US" sz="2400" dirty="0">
              <a:solidFill>
                <a:schemeClr val="tx1"/>
              </a:solidFill>
              <a:latin typeface="宋体" panose="02010600030101010101" pitchFamily="2" charset="-122"/>
              <a:ea typeface="宋体" panose="02010600030101010101" pitchFamily="2" charset="-122"/>
            </a:endParaRPr>
          </a:p>
          <a:p>
            <a:pPr>
              <a:lnSpc>
                <a:spcPct val="160000"/>
              </a:lnSpc>
            </a:pPr>
            <a:r>
              <a:rPr lang="en-US" altLang="zh-CN" sz="2400" dirty="0">
                <a:solidFill>
                  <a:schemeClr val="tx1"/>
                </a:solidFill>
                <a:latin typeface="宋体" panose="02010600030101010101" pitchFamily="2" charset="-122"/>
                <a:ea typeface="宋体" panose="02010600030101010101" pitchFamily="2" charset="-122"/>
              </a:rPr>
              <a:t>2.简述我国收入差距扩大变动的原因</a:t>
            </a:r>
            <a:r>
              <a:rPr lang="en-US" altLang="zh-CN" sz="2400" dirty="0">
                <a:latin typeface="宋体" panose="02010600030101010101" pitchFamily="2" charset="-122"/>
                <a:ea typeface="宋体" panose="02010600030101010101" pitchFamily="2" charset="-122"/>
                <a:sym typeface="+mn-ea"/>
              </a:rPr>
              <a:t>（简答）</a:t>
            </a:r>
            <a:endParaRPr lang="en-US" altLang="zh-CN" sz="2400" dirty="0">
              <a:solidFill>
                <a:schemeClr val="tx1"/>
              </a:solidFill>
              <a:latin typeface="宋体" panose="02010600030101010101" pitchFamily="2" charset="-122"/>
              <a:ea typeface="宋体" panose="02010600030101010101" pitchFamily="2" charset="-122"/>
            </a:endParaRPr>
          </a:p>
          <a:p>
            <a:pPr algn="l">
              <a:lnSpc>
                <a:spcPct val="160000"/>
              </a:lnSpc>
              <a:buClrTx/>
              <a:buSzTx/>
              <a:buNone/>
            </a:pPr>
            <a:r>
              <a:rPr lang="en-US" altLang="zh-CN" sz="2400" dirty="0">
                <a:solidFill>
                  <a:schemeClr val="tx1"/>
                </a:solidFill>
                <a:latin typeface="宋体" panose="02010600030101010101" pitchFamily="2" charset="-122"/>
                <a:ea typeface="宋体" panose="02010600030101010101" pitchFamily="2" charset="-122"/>
              </a:rPr>
              <a:t>3.</a:t>
            </a:r>
            <a:r>
              <a:rPr sz="2400" b="1">
                <a:solidFill>
                  <a:srgbClr val="C00000"/>
                </a:solidFill>
                <a:latin typeface="宋体" panose="02010600030101010101" pitchFamily="2" charset="-122"/>
                <a:ea typeface="宋体" panose="02010600030101010101" pitchFamily="2" charset="-122"/>
              </a:rPr>
              <a:t>简述美国收入分配差距调节的政策和措施</a:t>
            </a:r>
            <a:r>
              <a:rPr sz="2400" b="1">
                <a:solidFill>
                  <a:srgbClr val="C00000"/>
                </a:solidFill>
                <a:latin typeface="宋体" panose="02010600030101010101" pitchFamily="2" charset="-122"/>
                <a:ea typeface="宋体" panose="02010600030101010101" pitchFamily="2" charset="-122"/>
                <a:sym typeface="+mn-ea"/>
              </a:rPr>
              <a:t>（简答）</a:t>
            </a:r>
            <a:endParaRPr lang="en-US" altLang="zh-CN" sz="2400" dirty="0">
              <a:solidFill>
                <a:schemeClr val="tx1"/>
              </a:solidFill>
              <a:latin typeface="宋体" panose="02010600030101010101" pitchFamily="2" charset="-122"/>
              <a:ea typeface="宋体" panose="02010600030101010101" pitchFamily="2" charset="-122"/>
            </a:endParaRPr>
          </a:p>
          <a:p>
            <a:pPr algn="l">
              <a:lnSpc>
                <a:spcPct val="160000"/>
              </a:lnSpc>
              <a:buClrTx/>
              <a:buSzTx/>
              <a:buNone/>
            </a:pPr>
            <a:r>
              <a:rPr lang="en-US" altLang="zh-CN" sz="2400" dirty="0">
                <a:solidFill>
                  <a:schemeClr val="tx1"/>
                </a:solidFill>
                <a:latin typeface="宋体" panose="02010600030101010101" pitchFamily="2" charset="-122"/>
                <a:ea typeface="宋体" panose="02010600030101010101" pitchFamily="2" charset="-122"/>
              </a:rPr>
              <a:t>4.试述我国收入差距扩大变动的原因</a:t>
            </a:r>
            <a:r>
              <a:rPr lang="en-US" altLang="zh-CN" sz="2400" dirty="0">
                <a:latin typeface="宋体" panose="02010600030101010101" pitchFamily="2" charset="-122"/>
                <a:ea typeface="宋体" panose="02010600030101010101" pitchFamily="2" charset="-122"/>
                <a:sym typeface="+mn-ea"/>
              </a:rPr>
              <a:t>（</a:t>
            </a:r>
            <a:r>
              <a:rPr lang="zh-CN" altLang="en-US" sz="2400" dirty="0">
                <a:latin typeface="宋体" panose="02010600030101010101" pitchFamily="2" charset="-122"/>
                <a:ea typeface="宋体" panose="02010600030101010101" pitchFamily="2" charset="-122"/>
                <a:sym typeface="+mn-ea"/>
              </a:rPr>
              <a:t>论述</a:t>
            </a:r>
            <a:r>
              <a:rPr lang="en-US" altLang="zh-CN" sz="2400" dirty="0">
                <a:latin typeface="宋体" panose="02010600030101010101" pitchFamily="2" charset="-122"/>
                <a:ea typeface="宋体" panose="02010600030101010101" pitchFamily="2" charset="-122"/>
                <a:sym typeface="+mn-ea"/>
              </a:rPr>
              <a:t>）</a:t>
            </a:r>
            <a:endParaRPr lang="en-US" altLang="zh-CN" sz="2400" dirty="0">
              <a:solidFill>
                <a:schemeClr val="tx1"/>
              </a:solidFill>
              <a:latin typeface="宋体" panose="02010600030101010101" pitchFamily="2" charset="-122"/>
              <a:ea typeface="宋体" panose="02010600030101010101" pitchFamily="2" charset="-122"/>
            </a:endParaRPr>
          </a:p>
          <a:p>
            <a:pPr algn="l">
              <a:lnSpc>
                <a:spcPct val="160000"/>
              </a:lnSpc>
              <a:buClrTx/>
              <a:buSzTx/>
              <a:buNone/>
            </a:pPr>
            <a:r>
              <a:rPr lang="en-US" altLang="zh-CN" sz="2400" dirty="0">
                <a:solidFill>
                  <a:schemeClr val="tx1"/>
                </a:solidFill>
                <a:latin typeface="宋体" panose="02010600030101010101" pitchFamily="2" charset="-122"/>
                <a:ea typeface="宋体" panose="02010600030101010101" pitchFamily="2" charset="-122"/>
              </a:rPr>
              <a:t>5.</a:t>
            </a:r>
            <a:r>
              <a:rPr sz="2400" b="1">
                <a:solidFill>
                  <a:srgbClr val="C00000"/>
                </a:solidFill>
                <a:latin typeface="宋体" panose="02010600030101010101" pitchFamily="2" charset="-122"/>
                <a:ea typeface="宋体" panose="02010600030101010101" pitchFamily="2" charset="-122"/>
              </a:rPr>
              <a:t>试述国内调节收入差距的主要政策</a:t>
            </a:r>
            <a:r>
              <a:rPr sz="2400" b="1">
                <a:solidFill>
                  <a:srgbClr val="C00000"/>
                </a:solidFill>
                <a:latin typeface="宋体" panose="02010600030101010101" pitchFamily="2" charset="-122"/>
                <a:ea typeface="宋体" panose="02010600030101010101" pitchFamily="2" charset="-122"/>
                <a:sym typeface="+mn-ea"/>
              </a:rPr>
              <a:t>（论述）</a:t>
            </a:r>
            <a:endParaRPr sz="2400" b="1">
              <a:solidFill>
                <a:srgbClr val="C00000"/>
              </a:solidFill>
              <a:latin typeface="宋体" panose="02010600030101010101" pitchFamily="2" charset="-122"/>
              <a:ea typeface="宋体" panose="02010600030101010101" pitchFamily="2" charset="-122"/>
            </a:endParaRPr>
          </a:p>
          <a:p>
            <a:pPr>
              <a:lnSpc>
                <a:spcPct val="160000"/>
              </a:lnSpc>
            </a:pPr>
            <a:r>
              <a:rPr lang="en-US" altLang="zh-CN" sz="2400" dirty="0">
                <a:solidFill>
                  <a:schemeClr val="tx1"/>
                </a:solidFill>
                <a:latin typeface="宋体" panose="02010600030101010101" pitchFamily="2" charset="-122"/>
                <a:ea typeface="宋体" panose="02010600030101010101" pitchFamily="2" charset="-122"/>
              </a:rPr>
              <a:t>6.试述我国收入分配领域的政策的实施效果</a:t>
            </a:r>
            <a:r>
              <a:rPr lang="en-US" altLang="zh-CN" sz="2400" dirty="0">
                <a:latin typeface="宋体" panose="02010600030101010101" pitchFamily="2" charset="-122"/>
                <a:ea typeface="宋体" panose="02010600030101010101" pitchFamily="2" charset="-122"/>
                <a:sym typeface="+mn-ea"/>
              </a:rPr>
              <a:t>（</a:t>
            </a:r>
            <a:r>
              <a:rPr lang="zh-CN" altLang="en-US" sz="2400" dirty="0">
                <a:latin typeface="宋体" panose="02010600030101010101" pitchFamily="2" charset="-122"/>
                <a:ea typeface="宋体" panose="02010600030101010101" pitchFamily="2" charset="-122"/>
                <a:sym typeface="+mn-ea"/>
              </a:rPr>
              <a:t>论述</a:t>
            </a:r>
            <a:r>
              <a:rPr lang="en-US" altLang="zh-CN" sz="2400" dirty="0">
                <a:latin typeface="宋体" panose="02010600030101010101" pitchFamily="2" charset="-122"/>
                <a:ea typeface="宋体" panose="02010600030101010101" pitchFamily="2" charset="-122"/>
                <a:sym typeface="+mn-ea"/>
              </a:rPr>
              <a:t>）</a:t>
            </a:r>
            <a:endParaRPr lang="en-US" altLang="zh-CN" sz="2400" dirty="0">
              <a:solidFill>
                <a:schemeClr val="tx1"/>
              </a:solidFill>
              <a:latin typeface="宋体" panose="02010600030101010101" pitchFamily="2" charset="-122"/>
              <a:ea typeface="宋体" panose="02010600030101010101" pitchFamily="2" charset="-122"/>
            </a:endParaRPr>
          </a:p>
          <a:p>
            <a:pPr>
              <a:lnSpc>
                <a:spcPct val="160000"/>
              </a:lnSpc>
            </a:pPr>
            <a:endParaRPr lang="en-US" altLang="zh-CN" sz="2400" dirty="0">
              <a:solidFill>
                <a:schemeClr val="tx1"/>
              </a:solidFill>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第八章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5877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1.</a:t>
            </a:r>
            <a:r>
              <a:rPr sz="2400" dirty="0">
                <a:latin typeface="宋体" panose="02010600030101010101" pitchFamily="2" charset="-122"/>
                <a:ea typeface="宋体" panose="02010600030101010101" pitchFamily="2" charset="-122"/>
              </a:rPr>
              <a:t>简述我国城乡居民收入分配差距过大的原因</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第八章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267970" y="1356995"/>
            <a:ext cx="9286875" cy="2637790"/>
          </a:xfrm>
          <a:prstGeom prst="rect">
            <a:avLst/>
          </a:prstGeom>
          <a:noFill/>
          <a:ln w="9525">
            <a:noFill/>
          </a:ln>
        </p:spPr>
        <p:txBody>
          <a:bodyPr wrap="square" anchor="t">
            <a:spAutoFit/>
          </a:bodyPr>
          <a:p>
            <a:pPr>
              <a:lnSpc>
                <a:spcPct val="230000"/>
              </a:lnSpc>
            </a:pPr>
            <a:r>
              <a:rPr sz="2400">
                <a:latin typeface="宋体" panose="02010600030101010101" pitchFamily="2" charset="-122"/>
                <a:ea typeface="宋体" panose="02010600030101010101" pitchFamily="2" charset="-122"/>
              </a:rPr>
              <a:t>（1）</a:t>
            </a:r>
            <a:r>
              <a:rPr sz="2400" b="1">
                <a:solidFill>
                  <a:srgbClr val="C00000"/>
                </a:solidFill>
                <a:latin typeface="宋体" panose="02010600030101010101" pitchFamily="2" charset="-122"/>
                <a:ea typeface="宋体" panose="02010600030101010101" pitchFamily="2" charset="-122"/>
              </a:rPr>
              <a:t>历史</a:t>
            </a:r>
            <a:r>
              <a:rPr sz="2400">
                <a:latin typeface="宋体" panose="02010600030101010101" pitchFamily="2" charset="-122"/>
                <a:ea typeface="宋体" panose="02010600030101010101" pitchFamily="2" charset="-122"/>
              </a:rPr>
              <a:t>角度：过去长期实施的不公平</a:t>
            </a:r>
            <a:r>
              <a:rPr sz="2400" b="1">
                <a:solidFill>
                  <a:srgbClr val="C00000"/>
                </a:solidFill>
                <a:latin typeface="宋体" panose="02010600030101010101" pitchFamily="2" charset="-122"/>
                <a:ea typeface="宋体" panose="02010600030101010101" pitchFamily="2" charset="-122"/>
              </a:rPr>
              <a:t>经济发展战略</a:t>
            </a:r>
            <a:r>
              <a:rPr sz="2400">
                <a:latin typeface="宋体" panose="02010600030101010101" pitchFamily="2" charset="-122"/>
                <a:ea typeface="宋体" panose="02010600030101010101" pitchFamily="2" charset="-122"/>
              </a:rPr>
              <a:t>是重要原因；</a:t>
            </a:r>
            <a:endParaRPr sz="2400">
              <a:latin typeface="宋体" panose="02010600030101010101" pitchFamily="2" charset="-122"/>
              <a:ea typeface="宋体" panose="02010600030101010101" pitchFamily="2" charset="-122"/>
            </a:endParaRPr>
          </a:p>
          <a:p>
            <a:pPr>
              <a:lnSpc>
                <a:spcPct val="230000"/>
              </a:lnSpc>
            </a:pPr>
            <a:r>
              <a:rPr sz="2400">
                <a:latin typeface="宋体" panose="02010600030101010101" pitchFamily="2" charset="-122"/>
                <a:ea typeface="宋体" panose="02010600030101010101" pitchFamily="2" charset="-122"/>
              </a:rPr>
              <a:t>（2）</a:t>
            </a:r>
            <a:r>
              <a:rPr sz="2400" b="1">
                <a:solidFill>
                  <a:srgbClr val="C00000"/>
                </a:solidFill>
                <a:latin typeface="宋体" panose="02010600030101010101" pitchFamily="2" charset="-122"/>
                <a:ea typeface="宋体" panose="02010600030101010101" pitchFamily="2" charset="-122"/>
              </a:rPr>
              <a:t>体制</a:t>
            </a:r>
            <a:r>
              <a:rPr sz="2400">
                <a:latin typeface="宋体" panose="02010600030101010101" pitchFamily="2" charset="-122"/>
                <a:ea typeface="宋体" panose="02010600030101010101" pitchFamily="2" charset="-122"/>
              </a:rPr>
              <a:t>角度：多种不公平的</a:t>
            </a:r>
            <a:r>
              <a:rPr sz="2400" b="1">
                <a:solidFill>
                  <a:srgbClr val="C00000"/>
                </a:solidFill>
                <a:latin typeface="宋体" panose="02010600030101010101" pitchFamily="2" charset="-122"/>
                <a:ea typeface="宋体" panose="02010600030101010101" pitchFamily="2" charset="-122"/>
              </a:rPr>
              <a:t>公共服务政策</a:t>
            </a:r>
            <a:r>
              <a:rPr sz="2400">
                <a:latin typeface="宋体" panose="02010600030101010101" pitchFamily="2" charset="-122"/>
                <a:ea typeface="宋体" panose="02010600030101010101" pitchFamily="2" charset="-122"/>
              </a:rPr>
              <a:t>和</a:t>
            </a:r>
            <a:r>
              <a:rPr sz="2400" b="1">
                <a:solidFill>
                  <a:srgbClr val="C00000"/>
                </a:solidFill>
                <a:latin typeface="宋体" panose="02010600030101010101" pitchFamily="2" charset="-122"/>
                <a:ea typeface="宋体" panose="02010600030101010101" pitchFamily="2" charset="-122"/>
              </a:rPr>
              <a:t>社会管理制度</a:t>
            </a:r>
            <a:r>
              <a:rPr sz="2400">
                <a:latin typeface="宋体" panose="02010600030101010101" pitchFamily="2" charset="-122"/>
                <a:ea typeface="宋体" panose="02010600030101010101" pitchFamily="2" charset="-122"/>
              </a:rPr>
              <a:t>造成了   </a:t>
            </a:r>
            <a:endParaRPr sz="2400">
              <a:latin typeface="宋体" panose="02010600030101010101" pitchFamily="2" charset="-122"/>
              <a:ea typeface="宋体" panose="02010600030101010101" pitchFamily="2" charset="-122"/>
            </a:endParaRPr>
          </a:p>
          <a:p>
            <a:pPr>
              <a:lnSpc>
                <a:spcPct val="230000"/>
              </a:lnSpc>
            </a:pPr>
            <a:r>
              <a:rPr sz="2400">
                <a:latin typeface="宋体" panose="02010600030101010101" pitchFamily="2" charset="-122"/>
                <a:ea typeface="宋体" panose="02010600030101010101" pitchFamily="2" charset="-122"/>
              </a:rPr>
              <a:t>               收入差距的持续。</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5877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2.</a:t>
            </a:r>
            <a:r>
              <a:rPr sz="2400" dirty="0">
                <a:latin typeface="宋体" panose="02010600030101010101" pitchFamily="2" charset="-122"/>
                <a:ea typeface="宋体" panose="02010600030101010101" pitchFamily="2" charset="-122"/>
              </a:rPr>
              <a:t>简述我国收入差距扩大变动的原因</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第八章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267970" y="1356995"/>
            <a:ext cx="9286875" cy="4335780"/>
          </a:xfrm>
          <a:prstGeom prst="rect">
            <a:avLst/>
          </a:prstGeom>
          <a:noFill/>
          <a:ln w="9525">
            <a:noFill/>
          </a:ln>
        </p:spPr>
        <p:txBody>
          <a:bodyPr wrap="square" anchor="t">
            <a:spAutoFit/>
          </a:bodyPr>
          <a:p>
            <a:pPr>
              <a:lnSpc>
                <a:spcPct val="230000"/>
              </a:lnSpc>
            </a:pPr>
            <a:r>
              <a:rPr sz="2400">
                <a:latin typeface="宋体" panose="02010600030101010101" pitchFamily="2" charset="-122"/>
                <a:ea typeface="宋体" panose="02010600030101010101" pitchFamily="2" charset="-122"/>
              </a:rPr>
              <a:t>（1）</a:t>
            </a:r>
            <a:r>
              <a:rPr sz="2400" b="1">
                <a:solidFill>
                  <a:srgbClr val="C00000"/>
                </a:solidFill>
                <a:latin typeface="宋体" panose="02010600030101010101" pitchFamily="2" charset="-122"/>
                <a:ea typeface="宋体" panose="02010600030101010101" pitchFamily="2" charset="-122"/>
              </a:rPr>
              <a:t>经济</a:t>
            </a:r>
            <a:r>
              <a:rPr sz="2400">
                <a:latin typeface="宋体" panose="02010600030101010101" pitchFamily="2" charset="-122"/>
                <a:ea typeface="宋体" panose="02010600030101010101" pitchFamily="2" charset="-122"/>
              </a:rPr>
              <a:t>增长和发展；</a:t>
            </a:r>
            <a:endParaRPr sz="2400">
              <a:latin typeface="宋体" panose="02010600030101010101" pitchFamily="2" charset="-122"/>
              <a:ea typeface="宋体" panose="02010600030101010101" pitchFamily="2" charset="-122"/>
            </a:endParaRPr>
          </a:p>
          <a:p>
            <a:pPr>
              <a:lnSpc>
                <a:spcPct val="230000"/>
              </a:lnSpc>
            </a:pPr>
            <a:r>
              <a:rPr sz="2400">
                <a:latin typeface="宋体" panose="02010600030101010101" pitchFamily="2" charset="-122"/>
                <a:ea typeface="宋体" panose="02010600030101010101" pitchFamily="2" charset="-122"/>
              </a:rPr>
              <a:t>（2）</a:t>
            </a:r>
            <a:r>
              <a:rPr sz="2400" b="1">
                <a:solidFill>
                  <a:srgbClr val="C00000"/>
                </a:solidFill>
                <a:latin typeface="宋体" panose="02010600030101010101" pitchFamily="2" charset="-122"/>
                <a:ea typeface="宋体" panose="02010600030101010101" pitchFamily="2" charset="-122"/>
              </a:rPr>
              <a:t>制度</a:t>
            </a:r>
            <a:r>
              <a:rPr sz="2400">
                <a:latin typeface="宋体" panose="02010600030101010101" pitchFamily="2" charset="-122"/>
                <a:ea typeface="宋体" panose="02010600030101010101" pitchFamily="2" charset="-122"/>
              </a:rPr>
              <a:t>或体制性因素；</a:t>
            </a:r>
            <a:endParaRPr sz="2400">
              <a:latin typeface="宋体" panose="02010600030101010101" pitchFamily="2" charset="-122"/>
              <a:ea typeface="宋体" panose="02010600030101010101" pitchFamily="2" charset="-122"/>
            </a:endParaRPr>
          </a:p>
          <a:p>
            <a:pPr>
              <a:lnSpc>
                <a:spcPct val="230000"/>
              </a:lnSpc>
            </a:pPr>
            <a:r>
              <a:rPr sz="2400">
                <a:latin typeface="宋体" panose="02010600030101010101" pitchFamily="2" charset="-122"/>
                <a:ea typeface="宋体" panose="02010600030101010101" pitchFamily="2" charset="-122"/>
              </a:rPr>
              <a:t>（3）</a:t>
            </a:r>
            <a:r>
              <a:rPr sz="2400" b="1">
                <a:solidFill>
                  <a:srgbClr val="C00000"/>
                </a:solidFill>
                <a:latin typeface="宋体" panose="02010600030101010101" pitchFamily="2" charset="-122"/>
                <a:ea typeface="宋体" panose="02010600030101010101" pitchFamily="2" charset="-122"/>
              </a:rPr>
              <a:t>政策性</a:t>
            </a:r>
            <a:r>
              <a:rPr sz="2400">
                <a:latin typeface="宋体" panose="02010600030101010101" pitchFamily="2" charset="-122"/>
                <a:ea typeface="宋体" panose="02010600030101010101" pitchFamily="2" charset="-122"/>
              </a:rPr>
              <a:t>因素；</a:t>
            </a:r>
            <a:endParaRPr sz="2400">
              <a:latin typeface="宋体" panose="02010600030101010101" pitchFamily="2" charset="-122"/>
              <a:ea typeface="宋体" panose="02010600030101010101" pitchFamily="2" charset="-122"/>
            </a:endParaRPr>
          </a:p>
          <a:p>
            <a:pPr>
              <a:lnSpc>
                <a:spcPct val="230000"/>
              </a:lnSpc>
            </a:pPr>
            <a:r>
              <a:rPr sz="2400">
                <a:latin typeface="宋体" panose="02010600030101010101" pitchFamily="2" charset="-122"/>
                <a:ea typeface="宋体" panose="02010600030101010101" pitchFamily="2" charset="-122"/>
              </a:rPr>
              <a:t>（4）劳动力</a:t>
            </a:r>
            <a:r>
              <a:rPr sz="2400" b="1">
                <a:solidFill>
                  <a:srgbClr val="C00000"/>
                </a:solidFill>
                <a:latin typeface="宋体" panose="02010600030101010101" pitchFamily="2" charset="-122"/>
                <a:ea typeface="宋体" panose="02010600030101010101" pitchFamily="2" charset="-122"/>
              </a:rPr>
              <a:t>市场</a:t>
            </a:r>
            <a:r>
              <a:rPr sz="2400">
                <a:latin typeface="宋体" panose="02010600030101010101" pitchFamily="2" charset="-122"/>
                <a:ea typeface="宋体" panose="02010600030101010101" pitchFamily="2" charset="-122"/>
              </a:rPr>
              <a:t>因素；</a:t>
            </a:r>
            <a:endParaRPr sz="2400">
              <a:latin typeface="宋体" panose="02010600030101010101" pitchFamily="2" charset="-122"/>
              <a:ea typeface="宋体" panose="02010600030101010101" pitchFamily="2" charset="-122"/>
            </a:endParaRPr>
          </a:p>
          <a:p>
            <a:pPr>
              <a:lnSpc>
                <a:spcPct val="230000"/>
              </a:lnSpc>
            </a:pPr>
            <a:r>
              <a:rPr sz="2400">
                <a:latin typeface="宋体" panose="02010600030101010101" pitchFamily="2" charset="-122"/>
                <a:ea typeface="宋体" panose="02010600030101010101" pitchFamily="2" charset="-122"/>
              </a:rPr>
              <a:t>（5）工资集体</a:t>
            </a:r>
            <a:r>
              <a:rPr sz="2400" b="1">
                <a:solidFill>
                  <a:srgbClr val="C00000"/>
                </a:solidFill>
                <a:latin typeface="宋体" panose="02010600030101010101" pitchFamily="2" charset="-122"/>
                <a:ea typeface="宋体" panose="02010600030101010101" pitchFamily="2" charset="-122"/>
              </a:rPr>
              <a:t>谈判</a:t>
            </a:r>
            <a:r>
              <a:rPr sz="2400">
                <a:latin typeface="宋体" panose="02010600030101010101" pitchFamily="2" charset="-122"/>
                <a:ea typeface="宋体" panose="02010600030101010101" pitchFamily="2" charset="-122"/>
              </a:rPr>
              <a:t>制度因素。</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1">
            <a:extLst>
              <a:ext uri="{28A0092B-C50C-407E-A947-70E740481C1C}">
                <a14:useLocalDpi xmlns:a14="http://schemas.microsoft.com/office/drawing/2010/main" val="0"/>
              </a:ext>
            </a:extLst>
          </a:blip>
          <a:srcRect l="19225" r="21301"/>
          <a:stretch>
            <a:fillRect/>
          </a:stretch>
        </p:blipFill>
        <p:spPr>
          <a:xfrm flipH="1">
            <a:off x="-143510" y="-209225"/>
            <a:ext cx="2360168" cy="2232212"/>
          </a:xfrm>
          <a:prstGeom prst="rect">
            <a:avLst/>
          </a:prstGeom>
        </p:spPr>
      </p:pic>
      <p:sp>
        <p:nvSpPr>
          <p:cNvPr id="10" name="椭圆 9"/>
          <p:cNvSpPr/>
          <p:nvPr/>
        </p:nvSpPr>
        <p:spPr>
          <a:xfrm>
            <a:off x="4686300" y="1762371"/>
            <a:ext cx="2819400" cy="281940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文本框 10"/>
          <p:cNvSpPr txBox="1"/>
          <p:nvPr/>
        </p:nvSpPr>
        <p:spPr>
          <a:xfrm>
            <a:off x="3170816" y="1628119"/>
            <a:ext cx="5927837" cy="1461770"/>
          </a:xfrm>
          <a:prstGeom prst="rect">
            <a:avLst/>
          </a:prstGeom>
          <a:noFill/>
        </p:spPr>
        <p:txBody>
          <a:bodyPr wrap="square" rtlCol="0">
            <a:spAutoFit/>
          </a:bodyPr>
          <a:p>
            <a:pPr algn="ctr">
              <a:lnSpc>
                <a:spcPct val="110000"/>
              </a:lnSpc>
            </a:pPr>
            <a:r>
              <a:rPr lang="zh-CN" altLang="en-US" sz="4050" b="1">
                <a:solidFill>
                  <a:srgbClr val="BE7B5A"/>
                </a:solidFill>
                <a:latin typeface="华文楷体" panose="02010600040101010101" charset="-122"/>
                <a:ea typeface="华文楷体" panose="02010600040101010101" charset="-122"/>
                <a:cs typeface="华文楷体" panose="02010600040101010101" charset="-122"/>
              </a:rPr>
              <a:t>00</a:t>
            </a:r>
            <a:r>
              <a:rPr lang="en-US" altLang="zh-CN" sz="4050" b="1">
                <a:solidFill>
                  <a:srgbClr val="BE7B5A"/>
                </a:solidFill>
                <a:latin typeface="华文楷体" panose="02010600040101010101" charset="-122"/>
                <a:ea typeface="华文楷体" panose="02010600040101010101" charset="-122"/>
                <a:cs typeface="华文楷体" panose="02010600040101010101" charset="-122"/>
              </a:rPr>
              <a:t>164</a:t>
            </a:r>
            <a:endParaRPr lang="zh-CN" altLang="en-US" sz="4050" b="1">
              <a:solidFill>
                <a:srgbClr val="BE7B5A"/>
              </a:solidFill>
              <a:latin typeface="华文楷体" panose="02010600040101010101" charset="-122"/>
              <a:ea typeface="华文楷体" panose="02010600040101010101" charset="-122"/>
              <a:cs typeface="华文楷体" panose="02010600040101010101" charset="-122"/>
            </a:endParaRPr>
          </a:p>
          <a:p>
            <a:pPr algn="ctr">
              <a:lnSpc>
                <a:spcPct val="110000"/>
              </a:lnSpc>
            </a:pPr>
            <a:r>
              <a:rPr lang="zh-CN" altLang="en-US" sz="4050" b="1">
                <a:solidFill>
                  <a:srgbClr val="BE7B5A"/>
                </a:solidFill>
                <a:latin typeface="华文楷体" panose="02010600040101010101" charset="-122"/>
                <a:ea typeface="华文楷体" panose="02010600040101010101" charset="-122"/>
                <a:cs typeface="华文楷体" panose="02010600040101010101" charset="-122"/>
              </a:rPr>
              <a:t>劳动经济学（江苏）</a:t>
            </a:r>
            <a:endParaRPr lang="zh-CN" altLang="en-US" sz="4050" b="1">
              <a:solidFill>
                <a:srgbClr val="BE7B5A"/>
              </a:solidFill>
              <a:latin typeface="华文楷体" panose="02010600040101010101" charset="-122"/>
              <a:ea typeface="华文楷体" panose="02010600040101010101" charset="-122"/>
              <a:cs typeface="华文楷体" panose="02010600040101010101" charset="-122"/>
            </a:endParaRPr>
          </a:p>
        </p:txBody>
      </p:sp>
      <p:sp>
        <p:nvSpPr>
          <p:cNvPr id="13" name="文本框 12"/>
          <p:cNvSpPr txBox="1"/>
          <p:nvPr/>
        </p:nvSpPr>
        <p:spPr>
          <a:xfrm>
            <a:off x="3064771" y="3883004"/>
            <a:ext cx="5927837" cy="583565"/>
          </a:xfrm>
          <a:prstGeom prst="rect">
            <a:avLst/>
          </a:prstGeom>
          <a:noFill/>
        </p:spPr>
        <p:txBody>
          <a:bodyPr wrap="square" rtlCol="0">
            <a:spAutoFit/>
          </a:bodyPr>
          <a:p>
            <a:pPr algn="ctr"/>
            <a:r>
              <a:rPr lang="zh-CN" altLang="en-US" sz="3200" b="1">
                <a:solidFill>
                  <a:srgbClr val="BE7B5A"/>
                </a:solidFill>
                <a:latin typeface="楷体" panose="02010609060101010101" charset="-122"/>
                <a:ea typeface="楷体" panose="02010609060101010101" charset="-122"/>
                <a:cs typeface="华文楷体" panose="02010600040101010101" charset="-122"/>
              </a:rPr>
              <a:t>主讲老师：陈健新</a:t>
            </a:r>
            <a:endParaRPr lang="zh-CN" altLang="en-US" sz="3200" b="1">
              <a:solidFill>
                <a:srgbClr val="BE7B5A"/>
              </a:solidFill>
              <a:latin typeface="楷体" panose="02010609060101010101" charset="-122"/>
              <a:ea typeface="楷体" panose="02010609060101010101" charset="-122"/>
              <a:cs typeface="华文楷体" panose="02010600040101010101" charset="-122"/>
            </a:endParaRPr>
          </a:p>
        </p:txBody>
      </p:sp>
      <p:sp>
        <p:nvSpPr>
          <p:cNvPr id="14" name="文本框 13"/>
          <p:cNvSpPr txBox="1"/>
          <p:nvPr userDrawn="1"/>
        </p:nvSpPr>
        <p:spPr>
          <a:xfrm>
            <a:off x="1726537" y="170970"/>
            <a:ext cx="2824480" cy="583565"/>
          </a:xfrm>
          <a:prstGeom prst="rect">
            <a:avLst/>
          </a:prstGeom>
          <a:solidFill>
            <a:schemeClr val="accent2"/>
          </a:solidFill>
          <a:ln>
            <a:solidFill>
              <a:schemeClr val="accent1"/>
            </a:solidFill>
          </a:ln>
        </p:spPr>
        <p:txBody>
          <a:bodyPr wrap="none" rtlCol="0">
            <a:spAutoFit/>
          </a:bodyPr>
          <a:p>
            <a:pPr>
              <a:lnSpc>
                <a:spcPct val="100000"/>
              </a:lnSpc>
            </a:pPr>
            <a:r>
              <a:rPr lang="zh-CN" altLang="en-US" sz="3200">
                <a:latin typeface="楷体" panose="02010609060101010101" charset="-122"/>
                <a:ea typeface="楷体" panose="02010609060101010101" charset="-122"/>
                <a:cs typeface="楷体" panose="02010609060101010101" charset="-122"/>
              </a:rPr>
              <a:t>人力资源 专科</a:t>
            </a:r>
            <a:endParaRPr lang="zh-CN" altLang="en-US" sz="3200">
              <a:latin typeface="楷体" panose="02010609060101010101" charset="-122"/>
              <a:ea typeface="楷体" panose="02010609060101010101" charset="-122"/>
              <a:cs typeface="楷体" panose="02010609060101010101" charset="-122"/>
            </a:endParaRPr>
          </a:p>
        </p:txBody>
      </p:sp>
      <p:sp>
        <p:nvSpPr>
          <p:cNvPr id="15" name="文本框 14"/>
          <p:cNvSpPr txBox="1"/>
          <p:nvPr/>
        </p:nvSpPr>
        <p:spPr>
          <a:xfrm>
            <a:off x="4323080" y="3116580"/>
            <a:ext cx="3527425" cy="583565"/>
          </a:xfrm>
          <a:prstGeom prst="rect">
            <a:avLst/>
          </a:prstGeom>
          <a:noFill/>
        </p:spPr>
        <p:txBody>
          <a:bodyPr wrap="square" rtlCol="0">
            <a:spAutoFit/>
          </a:bodyPr>
          <a:p>
            <a:pPr algn="ctr"/>
            <a:r>
              <a:rPr lang="zh-CN" altLang="en-US" sz="3200" b="1" dirty="0">
                <a:solidFill>
                  <a:srgbClr val="F15A29"/>
                </a:solidFill>
                <a:latin typeface="微软雅黑" panose="020B0503020204020204" pitchFamily="34" charset="-122"/>
                <a:ea typeface="微软雅黑" panose="020B0503020204020204" pitchFamily="34" charset="-122"/>
                <a:cs typeface="Arial" panose="020B0604020202020204" pitchFamily="34" charset="0"/>
              </a:rPr>
              <a:t>押题宝</a:t>
            </a:r>
            <a:endParaRPr lang="zh-CN" altLang="en-US" sz="3200" b="1" dirty="0">
              <a:solidFill>
                <a:srgbClr val="F15A29"/>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5877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3.</a:t>
            </a:r>
            <a:r>
              <a:rPr sz="2400" dirty="0">
                <a:latin typeface="宋体" panose="02010600030101010101" pitchFamily="2" charset="-122"/>
                <a:ea typeface="宋体" panose="02010600030101010101" pitchFamily="2" charset="-122"/>
              </a:rPr>
              <a:t>简述美国收入分配差距调节的政策和措施</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第八章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254635" y="1326515"/>
            <a:ext cx="11334750" cy="5077460"/>
          </a:xfrm>
          <a:prstGeom prst="rect">
            <a:avLst/>
          </a:prstGeom>
          <a:noFill/>
          <a:ln w="9525">
            <a:noFill/>
          </a:ln>
        </p:spPr>
        <p:txBody>
          <a:bodyPr wrap="square" anchor="t">
            <a:spAutoFit/>
          </a:bodyPr>
          <a:p>
            <a:pPr>
              <a:lnSpc>
                <a:spcPct val="150000"/>
              </a:lnSpc>
            </a:pPr>
            <a:r>
              <a:rPr sz="2400">
                <a:latin typeface="宋体" panose="02010600030101010101" pitchFamily="2" charset="-122"/>
                <a:ea typeface="宋体" panose="02010600030101010101" pitchFamily="2" charset="-122"/>
              </a:rPr>
              <a:t>（1）调节措施：</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①一方面包括通过</a:t>
            </a:r>
            <a:r>
              <a:rPr sz="2400" b="1">
                <a:solidFill>
                  <a:srgbClr val="C00000"/>
                </a:solidFill>
                <a:latin typeface="宋体" panose="02010600030101010101" pitchFamily="2" charset="-122"/>
                <a:ea typeface="宋体" panose="02010600030101010101" pitchFamily="2" charset="-122"/>
              </a:rPr>
              <a:t>政府立法</a:t>
            </a:r>
            <a:r>
              <a:rPr sz="2400">
                <a:latin typeface="宋体" panose="02010600030101010101" pitchFamily="2" charset="-122"/>
                <a:ea typeface="宋体" panose="02010600030101010101" pitchFamily="2" charset="-122"/>
              </a:rPr>
              <a:t>，间接加以调节；</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②另一方面是通过</a:t>
            </a:r>
            <a:r>
              <a:rPr sz="2400" b="1">
                <a:solidFill>
                  <a:srgbClr val="C00000"/>
                </a:solidFill>
                <a:latin typeface="宋体" panose="02010600030101010101" pitchFamily="2" charset="-122"/>
                <a:ea typeface="宋体" panose="02010600030101010101" pitchFamily="2" charset="-122"/>
              </a:rPr>
              <a:t>税收</a:t>
            </a:r>
            <a:r>
              <a:rPr sz="2400">
                <a:latin typeface="宋体" panose="02010600030101010101" pitchFamily="2" charset="-122"/>
                <a:ea typeface="宋体" panose="02010600030101010101" pitchFamily="2" charset="-122"/>
              </a:rPr>
              <a:t>、加大对低收入者的</a:t>
            </a:r>
            <a:r>
              <a:rPr sz="2400" b="1">
                <a:solidFill>
                  <a:srgbClr val="C00000"/>
                </a:solidFill>
                <a:latin typeface="宋体" panose="02010600030101010101" pitchFamily="2" charset="-122"/>
                <a:ea typeface="宋体" panose="02010600030101010101" pitchFamily="2" charset="-122"/>
              </a:rPr>
              <a:t>转移支付</a:t>
            </a:r>
            <a:r>
              <a:rPr sz="2400">
                <a:latin typeface="宋体" panose="02010600030101010101" pitchFamily="2" charset="-122"/>
                <a:ea typeface="宋体" panose="02010600030101010101" pitchFamily="2" charset="-122"/>
              </a:rPr>
              <a:t>等直接的管理措施实施控制。</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（2）政府对工资的影响，通过以下四种</a:t>
            </a:r>
            <a:r>
              <a:rPr sz="2400" b="1">
                <a:solidFill>
                  <a:srgbClr val="C00000"/>
                </a:solidFill>
                <a:latin typeface="宋体" panose="02010600030101010101" pitchFamily="2" charset="-122"/>
                <a:ea typeface="宋体" panose="02010600030101010101" pitchFamily="2" charset="-122"/>
              </a:rPr>
              <a:t>间接方式</a:t>
            </a:r>
            <a:r>
              <a:rPr sz="2400">
                <a:latin typeface="宋体" panose="02010600030101010101" pitchFamily="2" charset="-122"/>
                <a:ea typeface="宋体" panose="02010600030101010101" pitchFamily="2" charset="-122"/>
              </a:rPr>
              <a:t>达到调控的目的：</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①通过制定联邦法律和许多州的</a:t>
            </a:r>
            <a:r>
              <a:rPr sz="2400" b="1">
                <a:solidFill>
                  <a:srgbClr val="C00000"/>
                </a:solidFill>
                <a:latin typeface="宋体" panose="02010600030101010101" pitchFamily="2" charset="-122"/>
                <a:ea typeface="宋体" panose="02010600030101010101" pitchFamily="2" charset="-122"/>
              </a:rPr>
              <a:t>法律</a:t>
            </a:r>
            <a:r>
              <a:rPr sz="2400">
                <a:latin typeface="宋体" panose="02010600030101010101" pitchFamily="2" charset="-122"/>
                <a:ea typeface="宋体" panose="02010600030101010101" pitchFamily="2" charset="-122"/>
              </a:rPr>
              <a:t>，承认和维护工人工资的</a:t>
            </a:r>
            <a:r>
              <a:rPr sz="2400" b="1">
                <a:solidFill>
                  <a:srgbClr val="C00000"/>
                </a:solidFill>
                <a:latin typeface="宋体" panose="02010600030101010101" pitchFamily="2" charset="-122"/>
                <a:ea typeface="宋体" panose="02010600030101010101" pitchFamily="2" charset="-122"/>
              </a:rPr>
              <a:t>集体交涉</a:t>
            </a:r>
            <a:r>
              <a:rPr sz="2400">
                <a:latin typeface="宋体" panose="02010600030101010101" pitchFamily="2" charset="-122"/>
                <a:ea typeface="宋体" panose="02010600030101010101" pitchFamily="2" charset="-122"/>
              </a:rPr>
              <a:t>权利；</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②美国从20世纪30年代起，联邦政府和州政府相继建立了</a:t>
            </a:r>
            <a:r>
              <a:rPr sz="2400" b="1">
                <a:solidFill>
                  <a:srgbClr val="C00000"/>
                </a:solidFill>
                <a:latin typeface="宋体" panose="02010600030101010101" pitchFamily="2" charset="-122"/>
                <a:ea typeface="宋体" panose="02010600030101010101" pitchFamily="2" charset="-122"/>
              </a:rPr>
              <a:t>最低工资法规</a:t>
            </a:r>
            <a:r>
              <a:rPr sz="2400">
                <a:latin typeface="宋体" panose="02010600030101010101" pitchFamily="2" charset="-122"/>
                <a:ea typeface="宋体" panose="02010600030101010101" pitchFamily="2" charset="-122"/>
              </a:rPr>
              <a:t>，并且定期进行调整；</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③联邦法规规定对超过所谓“正常”工作小时，需付</a:t>
            </a:r>
            <a:r>
              <a:rPr sz="2400" b="1">
                <a:solidFill>
                  <a:srgbClr val="C00000"/>
                </a:solidFill>
                <a:latin typeface="宋体" panose="02010600030101010101" pitchFamily="2" charset="-122"/>
                <a:ea typeface="宋体" panose="02010600030101010101" pitchFamily="2" charset="-122"/>
              </a:rPr>
              <a:t>额外工资</a:t>
            </a:r>
            <a:r>
              <a:rPr sz="2400">
                <a:latin typeface="宋体" panose="02010600030101010101" pitchFamily="2" charset="-122"/>
                <a:ea typeface="宋体" panose="02010600030101010101" pitchFamily="2" charset="-122"/>
              </a:rPr>
              <a:t>；</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④在特殊时期，政府采用</a:t>
            </a:r>
            <a:r>
              <a:rPr sz="2400" b="1">
                <a:solidFill>
                  <a:srgbClr val="C00000"/>
                </a:solidFill>
                <a:latin typeface="宋体" panose="02010600030101010101" pitchFamily="2" charset="-122"/>
                <a:ea typeface="宋体" panose="02010600030101010101" pitchFamily="2" charset="-122"/>
              </a:rPr>
              <a:t>工资管制</a:t>
            </a:r>
            <a:r>
              <a:rPr sz="2400">
                <a:latin typeface="宋体" panose="02010600030101010101" pitchFamily="2" charset="-122"/>
                <a:ea typeface="宋体" panose="02010600030101010101" pitchFamily="2" charset="-122"/>
              </a:rPr>
              <a:t>的做法，直接干预工资。</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5877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4.</a:t>
            </a:r>
            <a:r>
              <a:rPr sz="2400" dirty="0">
                <a:latin typeface="宋体" panose="02010600030101010101" pitchFamily="2" charset="-122"/>
                <a:ea typeface="宋体" panose="02010600030101010101" pitchFamily="2" charset="-122"/>
              </a:rPr>
              <a:t>试述我国收入差距扩大变动的原因</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第八章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163830" y="1478280"/>
            <a:ext cx="10742930" cy="4523105"/>
          </a:xfrm>
          <a:prstGeom prst="rect">
            <a:avLst/>
          </a:prstGeom>
          <a:noFill/>
          <a:ln w="9525">
            <a:noFill/>
          </a:ln>
        </p:spPr>
        <p:txBody>
          <a:bodyPr wrap="square" anchor="t">
            <a:spAutoFit/>
          </a:bodyPr>
          <a:p>
            <a:pPr>
              <a:lnSpc>
                <a:spcPct val="150000"/>
              </a:lnSpc>
            </a:pPr>
            <a:r>
              <a:rPr sz="2400">
                <a:latin typeface="宋体" panose="02010600030101010101" pitchFamily="2" charset="-122"/>
                <a:ea typeface="宋体" panose="02010600030101010101" pitchFamily="2" charset="-122"/>
              </a:rPr>
              <a:t>（1）</a:t>
            </a:r>
            <a:r>
              <a:rPr sz="2400" b="1">
                <a:solidFill>
                  <a:srgbClr val="C00000"/>
                </a:solidFill>
                <a:latin typeface="宋体" panose="02010600030101010101" pitchFamily="2" charset="-122"/>
                <a:ea typeface="宋体" panose="02010600030101010101" pitchFamily="2" charset="-122"/>
              </a:rPr>
              <a:t>经济增长</a:t>
            </a:r>
            <a:r>
              <a:rPr sz="2400">
                <a:latin typeface="宋体" panose="02010600030101010101" pitchFamily="2" charset="-122"/>
                <a:ea typeface="宋体" panose="02010600030101010101" pitchFamily="2" charset="-122"/>
              </a:rPr>
              <a:t>和发展：城乡二元结构影响收入的差距；</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（2）</a:t>
            </a:r>
            <a:r>
              <a:rPr sz="2400" b="1">
                <a:solidFill>
                  <a:srgbClr val="C00000"/>
                </a:solidFill>
                <a:latin typeface="宋体" panose="02010600030101010101" pitchFamily="2" charset="-122"/>
                <a:ea typeface="宋体" panose="02010600030101010101" pitchFamily="2" charset="-122"/>
              </a:rPr>
              <a:t>制度</a:t>
            </a:r>
            <a:r>
              <a:rPr sz="2400">
                <a:latin typeface="宋体" panose="02010600030101010101" pitchFamily="2" charset="-122"/>
                <a:ea typeface="宋体" panose="02010600030101010101" pitchFamily="2" charset="-122"/>
              </a:rPr>
              <a:t>或</a:t>
            </a:r>
            <a:r>
              <a:rPr sz="2400" b="1">
                <a:solidFill>
                  <a:srgbClr val="C00000"/>
                </a:solidFill>
                <a:latin typeface="宋体" panose="02010600030101010101" pitchFamily="2" charset="-122"/>
                <a:ea typeface="宋体" panose="02010600030101010101" pitchFamily="2" charset="-122"/>
              </a:rPr>
              <a:t>体制</a:t>
            </a:r>
            <a:r>
              <a:rPr sz="2400">
                <a:latin typeface="宋体" panose="02010600030101010101" pitchFamily="2" charset="-122"/>
                <a:ea typeface="宋体" panose="02010600030101010101" pitchFamily="2" charset="-122"/>
              </a:rPr>
              <a:t>性因素：行业性垄断经营、制度外收入、按生产要素分配；</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（3）</a:t>
            </a:r>
            <a:r>
              <a:rPr sz="2400" b="1">
                <a:solidFill>
                  <a:srgbClr val="C00000"/>
                </a:solidFill>
                <a:latin typeface="宋体" panose="02010600030101010101" pitchFamily="2" charset="-122"/>
                <a:ea typeface="宋体" panose="02010600030101010101" pitchFamily="2" charset="-122"/>
              </a:rPr>
              <a:t>政策性</a:t>
            </a:r>
            <a:r>
              <a:rPr sz="2400">
                <a:latin typeface="宋体" panose="02010600030101010101" pitchFamily="2" charset="-122"/>
                <a:ea typeface="宋体" panose="02010600030101010101" pitchFamily="2" charset="-122"/>
              </a:rPr>
              <a:t>因素：主要涉及税收、农副产品价格调整、住房改革、灵活的工资体制、事业单位创收等方面的政策的制定与出台；</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（4）</a:t>
            </a:r>
            <a:r>
              <a:rPr sz="2400" b="1">
                <a:solidFill>
                  <a:srgbClr val="C00000"/>
                </a:solidFill>
                <a:latin typeface="宋体" panose="02010600030101010101" pitchFamily="2" charset="-122"/>
                <a:ea typeface="宋体" panose="02010600030101010101" pitchFamily="2" charset="-122"/>
              </a:rPr>
              <a:t>劳动力市场</a:t>
            </a:r>
            <a:r>
              <a:rPr sz="2400">
                <a:latin typeface="宋体" panose="02010600030101010101" pitchFamily="2" charset="-122"/>
                <a:ea typeface="宋体" panose="02010600030101010101" pitchFamily="2" charset="-122"/>
              </a:rPr>
              <a:t>因素：主要涉及劳动力供求状况、劳动力流动以及教育和人力资本投资收益率这三个方面；</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（5）</a:t>
            </a:r>
            <a:r>
              <a:rPr sz="2400" b="1">
                <a:solidFill>
                  <a:srgbClr val="C00000"/>
                </a:solidFill>
                <a:latin typeface="宋体" panose="02010600030101010101" pitchFamily="2" charset="-122"/>
                <a:ea typeface="宋体" panose="02010600030101010101" pitchFamily="2" charset="-122"/>
              </a:rPr>
              <a:t>工资集体谈判</a:t>
            </a:r>
            <a:r>
              <a:rPr sz="2400">
                <a:latin typeface="宋体" panose="02010600030101010101" pitchFamily="2" charset="-122"/>
                <a:ea typeface="宋体" panose="02010600030101010101" pitchFamily="2" charset="-122"/>
              </a:rPr>
              <a:t>制度因素：我国工资集体谈判制度的不完善导致普通劳动者的收入形成过程没有保障。</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2829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5.</a:t>
            </a:r>
            <a:r>
              <a:rPr sz="2400" dirty="0">
                <a:latin typeface="宋体" panose="02010600030101010101" pitchFamily="2" charset="-122"/>
                <a:ea typeface="宋体" panose="02010600030101010101" pitchFamily="2" charset="-122"/>
              </a:rPr>
              <a:t>试述国内调节收入差距的主要政策</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第八章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163830" y="1372235"/>
            <a:ext cx="10742930" cy="5077460"/>
          </a:xfrm>
          <a:prstGeom prst="rect">
            <a:avLst/>
          </a:prstGeom>
          <a:noFill/>
          <a:ln w="9525">
            <a:noFill/>
          </a:ln>
        </p:spPr>
        <p:txBody>
          <a:bodyPr wrap="square" anchor="t">
            <a:spAutoFit/>
          </a:bodyPr>
          <a:p>
            <a:pPr>
              <a:lnSpc>
                <a:spcPct val="150000"/>
              </a:lnSpc>
            </a:pPr>
            <a:r>
              <a:rPr sz="2400">
                <a:latin typeface="宋体" panose="02010600030101010101" pitchFamily="2" charset="-122"/>
                <a:ea typeface="宋体" panose="02010600030101010101" pitchFamily="2" charset="-122"/>
              </a:rPr>
              <a:t>（1）加强对收入</a:t>
            </a:r>
            <a:r>
              <a:rPr sz="2400" b="1">
                <a:solidFill>
                  <a:srgbClr val="C00000"/>
                </a:solidFill>
                <a:latin typeface="宋体" panose="02010600030101010101" pitchFamily="2" charset="-122"/>
                <a:ea typeface="宋体" panose="02010600030101010101" pitchFamily="2" charset="-122"/>
              </a:rPr>
              <a:t>分配与再分配</a:t>
            </a:r>
            <a:r>
              <a:rPr sz="2400">
                <a:latin typeface="宋体" panose="02010600030101010101" pitchFamily="2" charset="-122"/>
                <a:ea typeface="宋体" panose="02010600030101010101" pitchFamily="2" charset="-122"/>
              </a:rPr>
              <a:t>领域政策设计出发点和重点的探讨：</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（2）在收入分配的各个环节</a:t>
            </a:r>
            <a:r>
              <a:rPr sz="2400" b="1">
                <a:solidFill>
                  <a:srgbClr val="C00000"/>
                </a:solidFill>
                <a:latin typeface="宋体" panose="02010600030101010101" pitchFamily="2" charset="-122"/>
                <a:ea typeface="宋体" panose="02010600030101010101" pitchFamily="2" charset="-122"/>
              </a:rPr>
              <a:t>加大反腐败</a:t>
            </a:r>
            <a:r>
              <a:rPr sz="2400">
                <a:latin typeface="宋体" panose="02010600030101010101" pitchFamily="2" charset="-122"/>
                <a:ea typeface="宋体" panose="02010600030101010101" pitchFamily="2" charset="-122"/>
              </a:rPr>
              <a:t>的力度；</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（3）注重城乡经济协调发展，加速推进</a:t>
            </a:r>
            <a:r>
              <a:rPr sz="2400" b="1">
                <a:solidFill>
                  <a:srgbClr val="C00000"/>
                </a:solidFill>
                <a:latin typeface="宋体" panose="02010600030101010101" pitchFamily="2" charset="-122"/>
                <a:ea typeface="宋体" panose="02010600030101010101" pitchFamily="2" charset="-122"/>
              </a:rPr>
              <a:t>城镇化</a:t>
            </a:r>
            <a:r>
              <a:rPr sz="2400">
                <a:latin typeface="宋体" panose="02010600030101010101" pitchFamily="2" charset="-122"/>
                <a:ea typeface="宋体" panose="02010600030101010101" pitchFamily="2" charset="-122"/>
              </a:rPr>
              <a:t>是重点；</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（4）推进</a:t>
            </a:r>
            <a:r>
              <a:rPr sz="2400" b="1">
                <a:solidFill>
                  <a:srgbClr val="C00000"/>
                </a:solidFill>
                <a:latin typeface="宋体" panose="02010600030101010101" pitchFamily="2" charset="-122"/>
                <a:ea typeface="宋体" panose="02010600030101010101" pitchFamily="2" charset="-122"/>
              </a:rPr>
              <a:t>市场化</a:t>
            </a:r>
            <a:r>
              <a:rPr sz="2400">
                <a:latin typeface="宋体" panose="02010600030101010101" pitchFamily="2" charset="-122"/>
                <a:ea typeface="宋体" panose="02010600030101010101" pitchFamily="2" charset="-122"/>
              </a:rPr>
              <a:t>的改革；</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（5）完善和加强我国的</a:t>
            </a:r>
            <a:r>
              <a:rPr sz="2400" b="1">
                <a:solidFill>
                  <a:srgbClr val="C00000"/>
                </a:solidFill>
                <a:latin typeface="宋体" panose="02010600030101010101" pitchFamily="2" charset="-122"/>
                <a:ea typeface="宋体" panose="02010600030101010101" pitchFamily="2" charset="-122"/>
              </a:rPr>
              <a:t>税收</a:t>
            </a:r>
            <a:r>
              <a:rPr sz="2400">
                <a:latin typeface="宋体" panose="02010600030101010101" pitchFamily="2" charset="-122"/>
                <a:ea typeface="宋体" panose="02010600030101010101" pitchFamily="2" charset="-122"/>
              </a:rPr>
              <a:t>政策；</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（6）在</a:t>
            </a:r>
            <a:r>
              <a:rPr sz="2400" b="1">
                <a:solidFill>
                  <a:srgbClr val="C00000"/>
                </a:solidFill>
                <a:latin typeface="宋体" panose="02010600030101010101" pitchFamily="2" charset="-122"/>
                <a:ea typeface="宋体" panose="02010600030101010101" pitchFamily="2" charset="-122"/>
              </a:rPr>
              <a:t>救助</a:t>
            </a:r>
            <a:r>
              <a:rPr sz="2400">
                <a:latin typeface="宋体" panose="02010600030101010101" pitchFamily="2" charset="-122"/>
                <a:ea typeface="宋体" panose="02010600030101010101" pitchFamily="2" charset="-122"/>
              </a:rPr>
              <a:t>社会</a:t>
            </a:r>
            <a:r>
              <a:rPr sz="2400" b="1">
                <a:solidFill>
                  <a:srgbClr val="C00000"/>
                </a:solidFill>
                <a:latin typeface="宋体" panose="02010600030101010101" pitchFamily="2" charset="-122"/>
                <a:ea typeface="宋体" panose="02010600030101010101" pitchFamily="2" charset="-122"/>
              </a:rPr>
              <a:t>贫困层</a:t>
            </a:r>
            <a:r>
              <a:rPr sz="2400">
                <a:latin typeface="宋体" panose="02010600030101010101" pitchFamily="2" charset="-122"/>
                <a:ea typeface="宋体" panose="02010600030101010101" pitchFamily="2" charset="-122"/>
              </a:rPr>
              <a:t>、保障贫困家庭的基本生活方面，提出调整分配政策；</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（7）在总体结构方面，国内开始引入非政府组织的调节主体；</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（8）在各个主体的内部结构上，开始积极发挥各级主体的作用；</a:t>
            </a:r>
            <a:endParaRPr sz="2400">
              <a:latin typeface="宋体" panose="02010600030101010101" pitchFamily="2" charset="-122"/>
              <a:ea typeface="宋体" panose="02010600030101010101" pitchFamily="2" charset="-122"/>
            </a:endParaRPr>
          </a:p>
          <a:p>
            <a:pPr>
              <a:lnSpc>
                <a:spcPct val="150000"/>
              </a:lnSpc>
            </a:pPr>
            <a:r>
              <a:rPr sz="2400">
                <a:latin typeface="宋体" panose="02010600030101010101" pitchFamily="2" charset="-122"/>
                <a:ea typeface="宋体" panose="02010600030101010101" pitchFamily="2" charset="-122"/>
              </a:rPr>
              <a:t>（9）</a:t>
            </a:r>
            <a:r>
              <a:rPr sz="2400" b="1">
                <a:solidFill>
                  <a:srgbClr val="C00000"/>
                </a:solidFill>
                <a:latin typeface="宋体" panose="02010600030101010101" pitchFamily="2" charset="-122"/>
                <a:ea typeface="宋体" panose="02010600030101010101" pitchFamily="2" charset="-122"/>
              </a:rPr>
              <a:t>促进</a:t>
            </a:r>
            <a:r>
              <a:rPr sz="2400">
                <a:latin typeface="宋体" panose="02010600030101010101" pitchFamily="2" charset="-122"/>
                <a:ea typeface="宋体" panose="02010600030101010101" pitchFamily="2" charset="-122"/>
              </a:rPr>
              <a:t>公平竞争、完善劳动力市场。</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2829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6.</a:t>
            </a:r>
            <a:r>
              <a:rPr sz="2400" dirty="0">
                <a:latin typeface="宋体" panose="02010600030101010101" pitchFamily="2" charset="-122"/>
                <a:ea typeface="宋体" panose="02010600030101010101" pitchFamily="2" charset="-122"/>
              </a:rPr>
              <a:t>试述我国收入分配领域的政策的实施效果</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第八章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163830" y="1372235"/>
            <a:ext cx="10742930" cy="5015865"/>
          </a:xfrm>
          <a:prstGeom prst="rect">
            <a:avLst/>
          </a:prstGeom>
          <a:noFill/>
          <a:ln w="9525">
            <a:noFill/>
          </a:ln>
        </p:spPr>
        <p:txBody>
          <a:bodyPr wrap="square" anchor="t">
            <a:spAutoFit/>
          </a:bodyPr>
          <a:p>
            <a:pPr>
              <a:lnSpc>
                <a:spcPct val="160000"/>
              </a:lnSpc>
            </a:pPr>
            <a:r>
              <a:rPr sz="2000">
                <a:latin typeface="宋体" panose="02010600030101010101" pitchFamily="2" charset="-122"/>
                <a:ea typeface="宋体" panose="02010600030101010101" pitchFamily="2" charset="-122"/>
              </a:rPr>
              <a:t>（1）</a:t>
            </a:r>
            <a:r>
              <a:rPr sz="2000" b="1">
                <a:solidFill>
                  <a:srgbClr val="C00000"/>
                </a:solidFill>
                <a:latin typeface="宋体" panose="02010600030101010101" pitchFamily="2" charset="-122"/>
                <a:ea typeface="宋体" panose="02010600030101010101" pitchFamily="2" charset="-122"/>
              </a:rPr>
              <a:t>税收</a:t>
            </a:r>
            <a:r>
              <a:rPr sz="2000">
                <a:latin typeface="宋体" panose="02010600030101010101" pitchFamily="2" charset="-122"/>
                <a:ea typeface="宋体" panose="02010600030101010101" pitchFamily="2" charset="-122"/>
              </a:rPr>
              <a:t>制度：①实施效果：从税收的种类和结构的角度来看：</a:t>
            </a:r>
            <a:endParaRPr sz="2000">
              <a:latin typeface="宋体" panose="02010600030101010101" pitchFamily="2" charset="-122"/>
              <a:ea typeface="宋体" panose="02010600030101010101" pitchFamily="2" charset="-122"/>
            </a:endParaRPr>
          </a:p>
          <a:p>
            <a:pPr>
              <a:lnSpc>
                <a:spcPct val="160000"/>
              </a:lnSpc>
            </a:pPr>
            <a:r>
              <a:rPr sz="2000">
                <a:latin typeface="宋体" panose="02010600030101010101" pitchFamily="2" charset="-122"/>
                <a:ea typeface="宋体" panose="02010600030101010101" pitchFamily="2" charset="-122"/>
              </a:rPr>
              <a:t>a.</a:t>
            </a:r>
            <a:r>
              <a:rPr sz="2000" b="1">
                <a:solidFill>
                  <a:srgbClr val="C00000"/>
                </a:solidFill>
                <a:latin typeface="宋体" panose="02010600030101010101" pitchFamily="2" charset="-122"/>
                <a:ea typeface="宋体" panose="02010600030101010101" pitchFamily="2" charset="-122"/>
              </a:rPr>
              <a:t>直接税</a:t>
            </a:r>
            <a:r>
              <a:rPr sz="2000">
                <a:latin typeface="宋体" panose="02010600030101010101" pitchFamily="2" charset="-122"/>
                <a:ea typeface="宋体" panose="02010600030101010101" pitchFamily="2" charset="-122"/>
              </a:rPr>
              <a:t>：对企业所得征税会降低资本分配份额，对个人所得中的劳动部分征税会</a:t>
            </a:r>
            <a:r>
              <a:rPr sz="2000" b="1">
                <a:solidFill>
                  <a:srgbClr val="C00000"/>
                </a:solidFill>
                <a:latin typeface="宋体" panose="02010600030101010101" pitchFamily="2" charset="-122"/>
                <a:ea typeface="宋体" panose="02010600030101010101" pitchFamily="2" charset="-122"/>
              </a:rPr>
              <a:t>直接降低劳动份额</a:t>
            </a:r>
            <a:r>
              <a:rPr sz="2000">
                <a:latin typeface="宋体" panose="02010600030101010101" pitchFamily="2" charset="-122"/>
                <a:ea typeface="宋体" panose="02010600030101010101" pitchFamily="2" charset="-122"/>
              </a:rPr>
              <a:t>；b.</a:t>
            </a:r>
            <a:r>
              <a:rPr sz="2000" b="1">
                <a:solidFill>
                  <a:srgbClr val="C00000"/>
                </a:solidFill>
                <a:latin typeface="宋体" panose="02010600030101010101" pitchFamily="2" charset="-122"/>
                <a:ea typeface="宋体" panose="02010600030101010101" pitchFamily="2" charset="-122"/>
              </a:rPr>
              <a:t>间接税</a:t>
            </a:r>
            <a:r>
              <a:rPr sz="2000">
                <a:latin typeface="宋体" panose="02010600030101010101" pitchFamily="2" charset="-122"/>
                <a:ea typeface="宋体" panose="02010600030101010101" pitchFamily="2" charset="-122"/>
              </a:rPr>
              <a:t>：增值税会明显降低劳动份额但对资本份额影响不明晰，营业税会降低资本收入份额但不会明显影响劳动份额。</a:t>
            </a:r>
            <a:endParaRPr sz="2000">
              <a:latin typeface="宋体" panose="02010600030101010101" pitchFamily="2" charset="-122"/>
              <a:ea typeface="宋体" panose="02010600030101010101" pitchFamily="2" charset="-122"/>
            </a:endParaRPr>
          </a:p>
          <a:p>
            <a:pPr>
              <a:lnSpc>
                <a:spcPct val="160000"/>
              </a:lnSpc>
            </a:pPr>
            <a:r>
              <a:rPr sz="2000">
                <a:latin typeface="宋体" panose="02010600030101010101" pitchFamily="2" charset="-122"/>
                <a:ea typeface="宋体" panose="02010600030101010101" pitchFamily="2" charset="-122"/>
              </a:rPr>
              <a:t>②对应措施：通过调整税收种类结构来优化收入分配；建立分类与综合相结合的个人所得税制，逐步过渡到</a:t>
            </a:r>
            <a:r>
              <a:rPr sz="2000" b="1">
                <a:solidFill>
                  <a:srgbClr val="C00000"/>
                </a:solidFill>
                <a:latin typeface="宋体" panose="02010600030101010101" pitchFamily="2" charset="-122"/>
                <a:ea typeface="宋体" panose="02010600030101010101" pitchFamily="2" charset="-122"/>
              </a:rPr>
              <a:t>综合所得税制</a:t>
            </a:r>
            <a:r>
              <a:rPr sz="2000">
                <a:latin typeface="宋体" panose="02010600030101010101" pitchFamily="2" charset="-122"/>
                <a:ea typeface="宋体" panose="02010600030101010101" pitchFamily="2" charset="-122"/>
              </a:rPr>
              <a:t>，以更好地发挥“</a:t>
            </a:r>
            <a:r>
              <a:rPr sz="2000" b="1">
                <a:solidFill>
                  <a:srgbClr val="C00000"/>
                </a:solidFill>
                <a:latin typeface="宋体" panose="02010600030101010101" pitchFamily="2" charset="-122"/>
                <a:ea typeface="宋体" panose="02010600030101010101" pitchFamily="2" charset="-122"/>
              </a:rPr>
              <a:t>收入分配稳定器</a:t>
            </a:r>
            <a:r>
              <a:rPr sz="2000">
                <a:latin typeface="宋体" panose="02010600030101010101" pitchFamily="2" charset="-122"/>
                <a:ea typeface="宋体" panose="02010600030101010101" pitchFamily="2" charset="-122"/>
              </a:rPr>
              <a:t>”的作用。</a:t>
            </a:r>
            <a:endParaRPr sz="2000">
              <a:latin typeface="宋体" panose="02010600030101010101" pitchFamily="2" charset="-122"/>
              <a:ea typeface="宋体" panose="02010600030101010101" pitchFamily="2" charset="-122"/>
            </a:endParaRPr>
          </a:p>
          <a:p>
            <a:pPr>
              <a:lnSpc>
                <a:spcPct val="160000"/>
              </a:lnSpc>
            </a:pPr>
            <a:r>
              <a:rPr sz="2000">
                <a:latin typeface="宋体" panose="02010600030101010101" pitchFamily="2" charset="-122"/>
                <a:ea typeface="宋体" panose="02010600030101010101" pitchFamily="2" charset="-122"/>
              </a:rPr>
              <a:t>（2）</a:t>
            </a:r>
            <a:r>
              <a:rPr sz="2000" b="1">
                <a:solidFill>
                  <a:srgbClr val="C00000"/>
                </a:solidFill>
                <a:latin typeface="宋体" panose="02010600030101010101" pitchFamily="2" charset="-122"/>
                <a:ea typeface="宋体" panose="02010600030101010101" pitchFamily="2" charset="-122"/>
              </a:rPr>
              <a:t>最低工资</a:t>
            </a:r>
            <a:r>
              <a:rPr sz="2000">
                <a:latin typeface="宋体" panose="02010600030101010101" pitchFamily="2" charset="-122"/>
                <a:ea typeface="宋体" panose="02010600030101010101" pitchFamily="2" charset="-122"/>
              </a:rPr>
              <a:t>制度：①实施效果：最低工资制度在一定范围内提高有利于</a:t>
            </a:r>
            <a:r>
              <a:rPr sz="2000" b="1">
                <a:solidFill>
                  <a:srgbClr val="C00000"/>
                </a:solidFill>
                <a:latin typeface="宋体" panose="02010600030101010101" pitchFamily="2" charset="-122"/>
                <a:ea typeface="宋体" panose="02010600030101010101" pitchFamily="2" charset="-122"/>
              </a:rPr>
              <a:t>缩小收入分配差距</a:t>
            </a:r>
            <a:r>
              <a:rPr sz="2000">
                <a:latin typeface="宋体" panose="02010600030101010101" pitchFamily="2" charset="-122"/>
                <a:ea typeface="宋体" panose="02010600030101010101" pitchFamily="2" charset="-122"/>
              </a:rPr>
              <a:t>，但超过一定增长幅度会损害低收入人群就业，进而对收入分配产生不利影响；②对应措施：政府在制定最低工资标准时要考虑控制</a:t>
            </a:r>
            <a:r>
              <a:rPr sz="2000" b="1">
                <a:solidFill>
                  <a:srgbClr val="C00000"/>
                </a:solidFill>
                <a:latin typeface="宋体" panose="02010600030101010101" pitchFamily="2" charset="-122"/>
                <a:ea typeface="宋体" panose="02010600030101010101" pitchFamily="2" charset="-122"/>
              </a:rPr>
              <a:t>合适的增幅</a:t>
            </a:r>
            <a:r>
              <a:rPr sz="2000">
                <a:latin typeface="宋体" panose="02010600030101010101" pitchFamily="2" charset="-122"/>
                <a:ea typeface="宋体" panose="02010600030101010101" pitchFamily="2" charset="-122"/>
              </a:rPr>
              <a:t>。</a:t>
            </a:r>
            <a:endParaRPr sz="2000">
              <a:latin typeface="宋体" panose="02010600030101010101" pitchFamily="2" charset="-122"/>
              <a:ea typeface="宋体" panose="02010600030101010101" pitchFamily="2" charset="-122"/>
            </a:endParaRPr>
          </a:p>
          <a:p>
            <a:pPr>
              <a:lnSpc>
                <a:spcPct val="160000"/>
              </a:lnSpc>
            </a:pPr>
            <a:r>
              <a:rPr sz="2000">
                <a:latin typeface="宋体" panose="02010600030101010101" pitchFamily="2" charset="-122"/>
                <a:ea typeface="宋体" panose="02010600030101010101" pitchFamily="2" charset="-122"/>
              </a:rPr>
              <a:t>（3）社会保障制度：其对基尼系数影响很小，发挥的收入分配调节</a:t>
            </a:r>
            <a:r>
              <a:rPr sz="2000" b="1">
                <a:solidFill>
                  <a:srgbClr val="C00000"/>
                </a:solidFill>
                <a:latin typeface="宋体" panose="02010600030101010101" pitchFamily="2" charset="-122"/>
                <a:ea typeface="宋体" panose="02010600030101010101" pitchFamily="2" charset="-122"/>
              </a:rPr>
              <a:t>作用有限</a:t>
            </a:r>
            <a:r>
              <a:rPr sz="2000">
                <a:latin typeface="宋体" panose="02010600030101010101" pitchFamily="2" charset="-122"/>
                <a:ea typeface="宋体" panose="02010600030101010101" pitchFamily="2" charset="-122"/>
              </a:rPr>
              <a:t>。</a:t>
            </a:r>
            <a:endParaRPr sz="20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4686300" y="1762371"/>
            <a:ext cx="2819400" cy="281940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40000"/>
              </a:lnSpc>
            </a:pPr>
            <a:endParaRPr lang="zh-CN" altLang="en-US"/>
          </a:p>
        </p:txBody>
      </p:sp>
      <p:sp>
        <p:nvSpPr>
          <p:cNvPr id="19" name="文本框 18"/>
          <p:cNvSpPr txBox="1"/>
          <p:nvPr/>
        </p:nvSpPr>
        <p:spPr>
          <a:xfrm>
            <a:off x="2306955" y="3169285"/>
            <a:ext cx="7578725" cy="1038860"/>
          </a:xfrm>
          <a:prstGeom prst="rect">
            <a:avLst/>
          </a:prstGeom>
          <a:noFill/>
        </p:spPr>
        <p:txBody>
          <a:bodyPr wrap="square" rtlCol="0">
            <a:spAutoFit/>
          </a:bodyPr>
          <a:lstStyle/>
          <a:p>
            <a:pPr algn="ctr">
              <a:lnSpc>
                <a:spcPct val="140000"/>
              </a:lnSpc>
            </a:pPr>
            <a:r>
              <a:rPr lang="zh-CN" altLang="en-US" sz="4400" b="1" dirty="0">
                <a:solidFill>
                  <a:srgbClr val="879880"/>
                </a:solidFill>
                <a:latin typeface="华文楷体" panose="02010600040101010101" charset="-122"/>
                <a:ea typeface="华文楷体" panose="02010600040101010101" charset="-122"/>
              </a:rPr>
              <a:t>失业</a:t>
            </a:r>
            <a:endParaRPr lang="zh-CN" altLang="en-US" sz="4400" b="1" dirty="0">
              <a:solidFill>
                <a:srgbClr val="879880"/>
              </a:solidFill>
              <a:latin typeface="华文楷体" panose="02010600040101010101" charset="-122"/>
              <a:ea typeface="华文楷体" panose="02010600040101010101" charset="-122"/>
            </a:endParaRPr>
          </a:p>
        </p:txBody>
      </p:sp>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19225" r="21301"/>
          <a:stretch>
            <a:fillRect/>
          </a:stretch>
        </p:blipFill>
        <p:spPr>
          <a:xfrm flipH="1">
            <a:off x="-163830" y="-219385"/>
            <a:ext cx="2360168" cy="2232212"/>
          </a:xfrm>
          <a:prstGeom prst="rect">
            <a:avLst/>
          </a:prstGeom>
        </p:spPr>
      </p:pic>
      <p:sp>
        <p:nvSpPr>
          <p:cNvPr id="14" name="文本框 6"/>
          <p:cNvSpPr txBox="1">
            <a:spLocks noChangeArrowheads="1"/>
          </p:cNvSpPr>
          <p:nvPr/>
        </p:nvSpPr>
        <p:spPr bwMode="auto">
          <a:xfrm>
            <a:off x="5166039" y="2130222"/>
            <a:ext cx="1861185" cy="1038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514350" fontAlgn="base">
              <a:lnSpc>
                <a:spcPct val="140000"/>
              </a:lnSpc>
              <a:spcBef>
                <a:spcPct val="0"/>
              </a:spcBef>
              <a:spcAft>
                <a:spcPct val="0"/>
              </a:spcAft>
              <a:defRPr/>
            </a:pPr>
            <a:r>
              <a:rPr lang="zh-CN" altLang="en-US" sz="4400" b="1" dirty="0">
                <a:solidFill>
                  <a:srgbClr val="BE7B5A"/>
                </a:solidFill>
                <a:latin typeface="华文楷体" panose="02010600040101010101" charset="-122"/>
                <a:ea typeface="华文楷体" panose="02010600040101010101" charset="-122"/>
              </a:rPr>
              <a:t>第九章</a:t>
            </a:r>
            <a:endParaRPr lang="zh-CN" altLang="en-US" sz="4400" b="1" dirty="0">
              <a:solidFill>
                <a:srgbClr val="BE7B5A"/>
              </a:solidFill>
              <a:latin typeface="华文楷体" panose="02010600040101010101" charset="-122"/>
              <a:ea typeface="华文楷体" panose="02010600040101010101" charset="-122"/>
            </a:endParaRPr>
          </a:p>
        </p:txBody>
      </p:sp>
      <p:pic>
        <p:nvPicPr>
          <p:cNvPr id="13" name="图片 12"/>
          <p:cNvPicPr>
            <a:picLocks noChangeAspect="1"/>
          </p:cNvPicPr>
          <p:nvPr/>
        </p:nvPicPr>
        <p:blipFill rotWithShape="1">
          <a:blip r:embed="rId2">
            <a:extLst>
              <a:ext uri="{28A0092B-C50C-407E-A947-70E740481C1C}">
                <a14:useLocalDpi xmlns:a14="http://schemas.microsoft.com/office/drawing/2010/main" val="0"/>
              </a:ext>
            </a:extLst>
          </a:blip>
          <a:srcRect l="19225" r="21301"/>
          <a:stretch>
            <a:fillRect/>
          </a:stretch>
        </p:blipFill>
        <p:spPr>
          <a:xfrm flipH="1">
            <a:off x="-177165" y="-221290"/>
            <a:ext cx="2360168" cy="2232212"/>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523240" y="915035"/>
            <a:ext cx="8096885" cy="4815840"/>
          </a:xfrm>
          <a:prstGeom prst="rect">
            <a:avLst/>
          </a:prstGeom>
          <a:noFill/>
          <a:ln w="9525">
            <a:noFill/>
          </a:ln>
        </p:spPr>
        <p:txBody>
          <a:bodyPr wrap="square" anchor="t">
            <a:spAutoFit/>
          </a:bodyPr>
          <a:lstStyle/>
          <a:p>
            <a:pPr>
              <a:lnSpc>
                <a:spcPct val="160000"/>
              </a:lnSpc>
            </a:pPr>
            <a:r>
              <a:rPr lang="en-US" sz="2400" dirty="0">
                <a:solidFill>
                  <a:schemeClr val="tx1"/>
                </a:solidFill>
                <a:latin typeface="宋体" panose="02010600030101010101" pitchFamily="2" charset="-122"/>
                <a:ea typeface="宋体" panose="02010600030101010101" pitchFamily="2" charset="-122"/>
              </a:rPr>
              <a:t>1.简述失业者的三个标准</a:t>
            </a:r>
            <a:r>
              <a:rPr lang="en-US" altLang="zh-CN" sz="2400" dirty="0">
                <a:latin typeface="宋体" panose="02010600030101010101" pitchFamily="2" charset="-122"/>
                <a:ea typeface="宋体" panose="02010600030101010101" pitchFamily="2" charset="-122"/>
                <a:sym typeface="+mn-ea"/>
              </a:rPr>
              <a:t>（简答）</a:t>
            </a:r>
            <a:endParaRPr lang="en-US" sz="2400" dirty="0">
              <a:solidFill>
                <a:schemeClr val="tx1"/>
              </a:solidFill>
              <a:latin typeface="宋体" panose="02010600030101010101" pitchFamily="2" charset="-122"/>
              <a:ea typeface="宋体" panose="02010600030101010101" pitchFamily="2" charset="-122"/>
            </a:endParaRPr>
          </a:p>
          <a:p>
            <a:pPr>
              <a:lnSpc>
                <a:spcPct val="160000"/>
              </a:lnSpc>
            </a:pPr>
            <a:r>
              <a:rPr lang="en-US" altLang="zh-CN" sz="2400" dirty="0">
                <a:solidFill>
                  <a:schemeClr val="tx1"/>
                </a:solidFill>
                <a:latin typeface="宋体" panose="02010600030101010101" pitchFamily="2" charset="-122"/>
                <a:ea typeface="宋体" panose="02010600030101010101" pitchFamily="2" charset="-122"/>
              </a:rPr>
              <a:t>2.简述摩擦性失业的特征</a:t>
            </a:r>
            <a:r>
              <a:rPr lang="en-US" altLang="zh-CN" sz="2400" dirty="0">
                <a:latin typeface="宋体" panose="02010600030101010101" pitchFamily="2" charset="-122"/>
                <a:ea typeface="宋体" panose="02010600030101010101" pitchFamily="2" charset="-122"/>
                <a:sym typeface="+mn-ea"/>
              </a:rPr>
              <a:t>（简答）</a:t>
            </a:r>
            <a:endParaRPr lang="en-US" altLang="zh-CN" sz="2400" dirty="0">
              <a:solidFill>
                <a:schemeClr val="tx1"/>
              </a:solidFill>
              <a:latin typeface="宋体" panose="02010600030101010101" pitchFamily="2" charset="-122"/>
              <a:ea typeface="宋体" panose="02010600030101010101" pitchFamily="2" charset="-122"/>
            </a:endParaRPr>
          </a:p>
          <a:p>
            <a:pPr algn="l">
              <a:lnSpc>
                <a:spcPct val="160000"/>
              </a:lnSpc>
              <a:buClrTx/>
              <a:buSzTx/>
              <a:buNone/>
            </a:pPr>
            <a:r>
              <a:rPr lang="en-US" altLang="zh-CN" sz="2400" dirty="0">
                <a:solidFill>
                  <a:schemeClr val="tx1"/>
                </a:solidFill>
                <a:latin typeface="宋体" panose="02010600030101010101" pitchFamily="2" charset="-122"/>
                <a:ea typeface="宋体" panose="02010600030101010101" pitchFamily="2" charset="-122"/>
              </a:rPr>
              <a:t>3.</a:t>
            </a:r>
            <a:r>
              <a:rPr sz="2400" b="1">
                <a:solidFill>
                  <a:srgbClr val="C00000"/>
                </a:solidFill>
                <a:latin typeface="宋体" panose="02010600030101010101" pitchFamily="2" charset="-122"/>
                <a:ea typeface="宋体" panose="02010600030101010101" pitchFamily="2" charset="-122"/>
              </a:rPr>
              <a:t>简述减少结构性失业的政策</a:t>
            </a:r>
            <a:r>
              <a:rPr sz="2400" b="1">
                <a:solidFill>
                  <a:srgbClr val="C00000"/>
                </a:solidFill>
                <a:latin typeface="宋体" panose="02010600030101010101" pitchFamily="2" charset="-122"/>
                <a:ea typeface="宋体" panose="02010600030101010101" pitchFamily="2" charset="-122"/>
                <a:sym typeface="+mn-ea"/>
              </a:rPr>
              <a:t>（简答）</a:t>
            </a:r>
            <a:endParaRPr lang="en-US" altLang="zh-CN" sz="2400" dirty="0">
              <a:solidFill>
                <a:schemeClr val="tx1"/>
              </a:solidFill>
              <a:latin typeface="宋体" panose="02010600030101010101" pitchFamily="2" charset="-122"/>
              <a:ea typeface="宋体" panose="02010600030101010101" pitchFamily="2" charset="-122"/>
            </a:endParaRPr>
          </a:p>
          <a:p>
            <a:pPr algn="l">
              <a:lnSpc>
                <a:spcPct val="160000"/>
              </a:lnSpc>
              <a:buClrTx/>
              <a:buSzTx/>
              <a:buNone/>
            </a:pPr>
            <a:r>
              <a:rPr lang="en-US" altLang="zh-CN" sz="2400" dirty="0">
                <a:solidFill>
                  <a:schemeClr val="tx1"/>
                </a:solidFill>
                <a:latin typeface="宋体" panose="02010600030101010101" pitchFamily="2" charset="-122"/>
                <a:ea typeface="宋体" panose="02010600030101010101" pitchFamily="2" charset="-122"/>
              </a:rPr>
              <a:t>4.简述工作搜寻模型关于失业的含义</a:t>
            </a:r>
            <a:r>
              <a:rPr lang="en-US" altLang="zh-CN" sz="2400" dirty="0">
                <a:latin typeface="宋体" panose="02010600030101010101" pitchFamily="2" charset="-122"/>
                <a:ea typeface="宋体" panose="02010600030101010101" pitchFamily="2" charset="-122"/>
                <a:sym typeface="+mn-ea"/>
              </a:rPr>
              <a:t>（</a:t>
            </a:r>
            <a:r>
              <a:rPr lang="en-US" altLang="zh-CN" sz="2400" dirty="0">
                <a:latin typeface="宋体" panose="02010600030101010101" pitchFamily="2" charset="-122"/>
                <a:ea typeface="宋体" panose="02010600030101010101" pitchFamily="2" charset="-122"/>
                <a:sym typeface="+mn-ea"/>
              </a:rPr>
              <a:t>简答</a:t>
            </a:r>
            <a:r>
              <a:rPr lang="en-US" altLang="zh-CN" sz="2400" dirty="0">
                <a:latin typeface="宋体" panose="02010600030101010101" pitchFamily="2" charset="-122"/>
                <a:ea typeface="宋体" panose="02010600030101010101" pitchFamily="2" charset="-122"/>
                <a:sym typeface="+mn-ea"/>
              </a:rPr>
              <a:t>）</a:t>
            </a:r>
            <a:endParaRPr lang="en-US" altLang="zh-CN" sz="2400" dirty="0">
              <a:solidFill>
                <a:schemeClr val="tx1"/>
              </a:solidFill>
              <a:latin typeface="宋体" panose="02010600030101010101" pitchFamily="2" charset="-122"/>
              <a:ea typeface="宋体" panose="02010600030101010101" pitchFamily="2" charset="-122"/>
            </a:endParaRPr>
          </a:p>
          <a:p>
            <a:pPr algn="l">
              <a:lnSpc>
                <a:spcPct val="160000"/>
              </a:lnSpc>
              <a:buClrTx/>
              <a:buSzTx/>
              <a:buNone/>
            </a:pPr>
            <a:r>
              <a:rPr lang="en-US" altLang="zh-CN" sz="2400" dirty="0">
                <a:solidFill>
                  <a:schemeClr val="tx1"/>
                </a:solidFill>
                <a:latin typeface="宋体" panose="02010600030101010101" pitchFamily="2" charset="-122"/>
                <a:ea typeface="宋体" panose="02010600030101010101" pitchFamily="2" charset="-122"/>
              </a:rPr>
              <a:t>5.简述工资刚性的原因</a:t>
            </a:r>
            <a:r>
              <a:rPr lang="en-US" altLang="zh-CN" sz="2400" dirty="0">
                <a:latin typeface="宋体" panose="02010600030101010101" pitchFamily="2" charset="-122"/>
                <a:ea typeface="宋体" panose="02010600030101010101" pitchFamily="2" charset="-122"/>
                <a:sym typeface="+mn-ea"/>
              </a:rPr>
              <a:t>（简答）</a:t>
            </a:r>
            <a:endParaRPr lang="en-US" altLang="zh-CN" sz="2400" dirty="0">
              <a:solidFill>
                <a:schemeClr val="tx1"/>
              </a:solidFill>
              <a:latin typeface="宋体" panose="02010600030101010101" pitchFamily="2" charset="-122"/>
              <a:ea typeface="宋体" panose="02010600030101010101" pitchFamily="2" charset="-122"/>
            </a:endParaRPr>
          </a:p>
          <a:p>
            <a:pPr>
              <a:lnSpc>
                <a:spcPct val="160000"/>
              </a:lnSpc>
            </a:pPr>
            <a:r>
              <a:rPr lang="en-US" altLang="zh-CN" sz="2400" dirty="0">
                <a:solidFill>
                  <a:schemeClr val="tx1"/>
                </a:solidFill>
                <a:latin typeface="宋体" panose="02010600030101010101" pitchFamily="2" charset="-122"/>
                <a:ea typeface="宋体" panose="02010600030101010101" pitchFamily="2" charset="-122"/>
              </a:rPr>
              <a:t>6.简述中国目前的失业原因</a:t>
            </a:r>
            <a:r>
              <a:rPr lang="en-US" altLang="zh-CN" sz="2400" dirty="0">
                <a:latin typeface="宋体" panose="02010600030101010101" pitchFamily="2" charset="-122"/>
                <a:ea typeface="宋体" panose="02010600030101010101" pitchFamily="2" charset="-122"/>
                <a:sym typeface="+mn-ea"/>
              </a:rPr>
              <a:t>（</a:t>
            </a:r>
            <a:r>
              <a:rPr lang="en-US" altLang="zh-CN" sz="2400" dirty="0">
                <a:latin typeface="宋体" panose="02010600030101010101" pitchFamily="2" charset="-122"/>
                <a:ea typeface="宋体" panose="02010600030101010101" pitchFamily="2" charset="-122"/>
                <a:sym typeface="+mn-ea"/>
              </a:rPr>
              <a:t>简答</a:t>
            </a:r>
            <a:r>
              <a:rPr lang="en-US" altLang="zh-CN" sz="2400" dirty="0">
                <a:latin typeface="宋体" panose="02010600030101010101" pitchFamily="2" charset="-122"/>
                <a:ea typeface="宋体" panose="02010600030101010101" pitchFamily="2" charset="-122"/>
                <a:sym typeface="+mn-ea"/>
              </a:rPr>
              <a:t>）</a:t>
            </a:r>
            <a:endParaRPr lang="en-US" altLang="zh-CN" sz="2400" dirty="0">
              <a:latin typeface="宋体" panose="02010600030101010101" pitchFamily="2" charset="-122"/>
              <a:ea typeface="宋体" panose="02010600030101010101" pitchFamily="2" charset="-122"/>
              <a:sym typeface="+mn-ea"/>
            </a:endParaRPr>
          </a:p>
          <a:p>
            <a:pPr>
              <a:lnSpc>
                <a:spcPct val="160000"/>
              </a:lnSpc>
            </a:pPr>
            <a:r>
              <a:rPr lang="en-US" altLang="zh-CN" sz="2400" dirty="0">
                <a:latin typeface="宋体" panose="02010600030101010101" pitchFamily="2" charset="-122"/>
                <a:ea typeface="宋体" panose="02010600030101010101" pitchFamily="2" charset="-122"/>
                <a:sym typeface="+mn-ea"/>
              </a:rPr>
              <a:t>7.试述经济转型时期的就业政策分析</a:t>
            </a:r>
            <a:r>
              <a:rPr lang="zh-CN" altLang="en-US" sz="2400" dirty="0">
                <a:latin typeface="宋体" panose="02010600030101010101" pitchFamily="2" charset="-122"/>
                <a:ea typeface="宋体" panose="02010600030101010101" pitchFamily="2" charset="-122"/>
                <a:sym typeface="+mn-ea"/>
              </a:rPr>
              <a:t>（论述）</a:t>
            </a:r>
            <a:endParaRPr lang="en-US" altLang="zh-CN" sz="2400" dirty="0">
              <a:latin typeface="宋体" panose="02010600030101010101" pitchFamily="2" charset="-122"/>
              <a:ea typeface="宋体" panose="02010600030101010101" pitchFamily="2" charset="-122"/>
              <a:sym typeface="+mn-ea"/>
            </a:endParaRPr>
          </a:p>
          <a:p>
            <a:pPr>
              <a:lnSpc>
                <a:spcPct val="160000"/>
              </a:lnSpc>
            </a:pPr>
            <a:endParaRPr lang="en-US" altLang="zh-CN" sz="2400" dirty="0">
              <a:solidFill>
                <a:schemeClr val="tx1"/>
              </a:solidFill>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第九章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2829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1.</a:t>
            </a:r>
            <a:r>
              <a:rPr sz="2400" dirty="0">
                <a:latin typeface="宋体" panose="02010600030101010101" pitchFamily="2" charset="-122"/>
                <a:ea typeface="宋体" panose="02010600030101010101" pitchFamily="2" charset="-122"/>
              </a:rPr>
              <a:t>简述失业者的三个标准</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第九章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163830" y="1372235"/>
            <a:ext cx="10742930" cy="2416810"/>
          </a:xfrm>
          <a:prstGeom prst="rect">
            <a:avLst/>
          </a:prstGeom>
          <a:noFill/>
          <a:ln w="9525">
            <a:noFill/>
          </a:ln>
        </p:spPr>
        <p:txBody>
          <a:bodyPr wrap="square" anchor="t">
            <a:spAutoFit/>
          </a:bodyPr>
          <a:p>
            <a:pPr>
              <a:lnSpc>
                <a:spcPct val="210000"/>
              </a:lnSpc>
            </a:pPr>
            <a:r>
              <a:rPr sz="2400">
                <a:latin typeface="宋体" panose="02010600030101010101" pitchFamily="2" charset="-122"/>
                <a:ea typeface="宋体" panose="02010600030101010101" pitchFamily="2" charset="-122"/>
              </a:rPr>
              <a:t>（1）他</a:t>
            </a:r>
            <a:r>
              <a:rPr sz="2400" b="1">
                <a:solidFill>
                  <a:srgbClr val="C00000"/>
                </a:solidFill>
                <a:latin typeface="宋体" panose="02010600030101010101" pitchFamily="2" charset="-122"/>
                <a:ea typeface="宋体" panose="02010600030101010101" pitchFamily="2" charset="-122"/>
              </a:rPr>
              <a:t>没有</a:t>
            </a:r>
            <a:r>
              <a:rPr sz="2400">
                <a:latin typeface="宋体" panose="02010600030101010101" pitchFamily="2" charset="-122"/>
                <a:ea typeface="宋体" panose="02010600030101010101" pitchFamily="2" charset="-122"/>
              </a:rPr>
              <a:t>工作；</a:t>
            </a:r>
            <a:endParaRPr sz="2400">
              <a:latin typeface="宋体" panose="02010600030101010101" pitchFamily="2" charset="-122"/>
              <a:ea typeface="宋体" panose="02010600030101010101" pitchFamily="2" charset="-122"/>
            </a:endParaRPr>
          </a:p>
          <a:p>
            <a:pPr>
              <a:lnSpc>
                <a:spcPct val="210000"/>
              </a:lnSpc>
            </a:pPr>
            <a:r>
              <a:rPr sz="2400">
                <a:latin typeface="宋体" panose="02010600030101010101" pitchFamily="2" charset="-122"/>
                <a:ea typeface="宋体" panose="02010600030101010101" pitchFamily="2" charset="-122"/>
              </a:rPr>
              <a:t>（2）如果提供工作，他</a:t>
            </a:r>
            <a:r>
              <a:rPr sz="2400" b="1">
                <a:solidFill>
                  <a:srgbClr val="C00000"/>
                </a:solidFill>
                <a:latin typeface="宋体" panose="02010600030101010101" pitchFamily="2" charset="-122"/>
                <a:ea typeface="宋体" panose="02010600030101010101" pitchFamily="2" charset="-122"/>
              </a:rPr>
              <a:t>愿意</a:t>
            </a:r>
            <a:r>
              <a:rPr sz="2400">
                <a:latin typeface="宋体" panose="02010600030101010101" pitchFamily="2" charset="-122"/>
                <a:ea typeface="宋体" panose="02010600030101010101" pitchFamily="2" charset="-122"/>
              </a:rPr>
              <a:t>并且</a:t>
            </a:r>
            <a:r>
              <a:rPr sz="2400" b="1">
                <a:solidFill>
                  <a:srgbClr val="C00000"/>
                </a:solidFill>
                <a:latin typeface="宋体" panose="02010600030101010101" pitchFamily="2" charset="-122"/>
                <a:ea typeface="宋体" panose="02010600030101010101" pitchFamily="2" charset="-122"/>
              </a:rPr>
              <a:t>有能力</a:t>
            </a:r>
            <a:r>
              <a:rPr sz="2400">
                <a:latin typeface="宋体" panose="02010600030101010101" pitchFamily="2" charset="-122"/>
                <a:ea typeface="宋体" panose="02010600030101010101" pitchFamily="2" charset="-122"/>
              </a:rPr>
              <a:t>工作；</a:t>
            </a:r>
            <a:endParaRPr sz="2400">
              <a:latin typeface="宋体" panose="02010600030101010101" pitchFamily="2" charset="-122"/>
              <a:ea typeface="宋体" panose="02010600030101010101" pitchFamily="2" charset="-122"/>
            </a:endParaRPr>
          </a:p>
          <a:p>
            <a:pPr>
              <a:lnSpc>
                <a:spcPct val="210000"/>
              </a:lnSpc>
            </a:pPr>
            <a:r>
              <a:rPr sz="2400">
                <a:latin typeface="宋体" panose="02010600030101010101" pitchFamily="2" charset="-122"/>
                <a:ea typeface="宋体" panose="02010600030101010101" pitchFamily="2" charset="-122"/>
              </a:rPr>
              <a:t>（3）他在调查周的前四周内</a:t>
            </a:r>
            <a:r>
              <a:rPr sz="2400" b="1">
                <a:solidFill>
                  <a:srgbClr val="C00000"/>
                </a:solidFill>
                <a:latin typeface="宋体" panose="02010600030101010101" pitchFamily="2" charset="-122"/>
                <a:ea typeface="宋体" panose="02010600030101010101" pitchFamily="2" charset="-122"/>
              </a:rPr>
              <a:t>积极寻找</a:t>
            </a:r>
            <a:r>
              <a:rPr sz="2400">
                <a:latin typeface="宋体" panose="02010600030101010101" pitchFamily="2" charset="-122"/>
                <a:ea typeface="宋体" panose="02010600030101010101" pitchFamily="2" charset="-122"/>
              </a:rPr>
              <a:t>过工作。</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2829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2.</a:t>
            </a:r>
            <a:r>
              <a:rPr sz="2400" dirty="0">
                <a:latin typeface="宋体" panose="02010600030101010101" pitchFamily="2" charset="-122"/>
                <a:ea typeface="宋体" panose="02010600030101010101" pitchFamily="2" charset="-122"/>
              </a:rPr>
              <a:t>简述摩擦性失业的特征</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第九章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163830" y="1372235"/>
            <a:ext cx="10197465" cy="4742815"/>
          </a:xfrm>
          <a:prstGeom prst="rect">
            <a:avLst/>
          </a:prstGeom>
          <a:noFill/>
          <a:ln w="9525">
            <a:noFill/>
          </a:ln>
        </p:spPr>
        <p:txBody>
          <a:bodyPr wrap="square" anchor="t">
            <a:spAutoFit/>
          </a:bodyPr>
          <a:p>
            <a:pPr>
              <a:lnSpc>
                <a:spcPct val="210000"/>
              </a:lnSpc>
            </a:pPr>
            <a:r>
              <a:rPr sz="2400">
                <a:latin typeface="宋体" panose="02010600030101010101" pitchFamily="2" charset="-122"/>
                <a:ea typeface="宋体" panose="02010600030101010101" pitchFamily="2" charset="-122"/>
              </a:rPr>
              <a:t>（1）它影响了跨越所有人口群体、行业和地区中相对大的数目的人。但是对于每个人而言，摩擦性失业的发生是</a:t>
            </a:r>
            <a:r>
              <a:rPr sz="2400" b="1">
                <a:solidFill>
                  <a:srgbClr val="C00000"/>
                </a:solidFill>
                <a:latin typeface="宋体" panose="02010600030101010101" pitchFamily="2" charset="-122"/>
                <a:ea typeface="宋体" panose="02010600030101010101" pitchFamily="2" charset="-122"/>
              </a:rPr>
              <a:t>不相同</a:t>
            </a:r>
            <a:r>
              <a:rPr sz="2400">
                <a:latin typeface="宋体" panose="02010600030101010101" pitchFamily="2" charset="-122"/>
                <a:ea typeface="宋体" panose="02010600030101010101" pitchFamily="2" charset="-122"/>
              </a:rPr>
              <a:t>的；</a:t>
            </a:r>
            <a:endParaRPr sz="2400">
              <a:latin typeface="宋体" panose="02010600030101010101" pitchFamily="2" charset="-122"/>
              <a:ea typeface="宋体" panose="02010600030101010101" pitchFamily="2" charset="-122"/>
            </a:endParaRPr>
          </a:p>
          <a:p>
            <a:pPr>
              <a:lnSpc>
                <a:spcPct val="210000"/>
              </a:lnSpc>
            </a:pPr>
            <a:r>
              <a:rPr sz="2400">
                <a:latin typeface="宋体" panose="02010600030101010101" pitchFamily="2" charset="-122"/>
                <a:ea typeface="宋体" panose="02010600030101010101" pitchFamily="2" charset="-122"/>
              </a:rPr>
              <a:t>（2）摩擦性失业倾向于一个相对</a:t>
            </a:r>
            <a:r>
              <a:rPr sz="2400" b="1">
                <a:solidFill>
                  <a:srgbClr val="C00000"/>
                </a:solidFill>
                <a:latin typeface="宋体" panose="02010600030101010101" pitchFamily="2" charset="-122"/>
                <a:ea typeface="宋体" panose="02010600030101010101" pitchFamily="2" charset="-122"/>
              </a:rPr>
              <a:t>较短</a:t>
            </a:r>
            <a:r>
              <a:rPr sz="2400">
                <a:latin typeface="宋体" panose="02010600030101010101" pitchFamily="2" charset="-122"/>
                <a:ea typeface="宋体" panose="02010600030101010101" pitchFamily="2" charset="-122"/>
              </a:rPr>
              <a:t>的时期；</a:t>
            </a:r>
            <a:endParaRPr sz="2400">
              <a:latin typeface="宋体" panose="02010600030101010101" pitchFamily="2" charset="-122"/>
              <a:ea typeface="宋体" panose="02010600030101010101" pitchFamily="2" charset="-122"/>
            </a:endParaRPr>
          </a:p>
          <a:p>
            <a:pPr>
              <a:lnSpc>
                <a:spcPct val="210000"/>
              </a:lnSpc>
            </a:pPr>
            <a:r>
              <a:rPr sz="2400">
                <a:latin typeface="宋体" panose="02010600030101010101" pitchFamily="2" charset="-122"/>
                <a:ea typeface="宋体" panose="02010600030101010101" pitchFamily="2" charset="-122"/>
              </a:rPr>
              <a:t>（3）一定量的摩擦性失业是</a:t>
            </a:r>
            <a:r>
              <a:rPr sz="2400" b="1">
                <a:solidFill>
                  <a:srgbClr val="C00000"/>
                </a:solidFill>
                <a:latin typeface="宋体" panose="02010600030101010101" pitchFamily="2" charset="-122"/>
                <a:ea typeface="宋体" panose="02010600030101010101" pitchFamily="2" charset="-122"/>
              </a:rPr>
              <a:t>不可避免</a:t>
            </a:r>
            <a:r>
              <a:rPr sz="2400">
                <a:latin typeface="宋体" panose="02010600030101010101" pitchFamily="2" charset="-122"/>
                <a:ea typeface="宋体" panose="02010600030101010101" pitchFamily="2" charset="-122"/>
              </a:rPr>
              <a:t>的；</a:t>
            </a:r>
            <a:endParaRPr sz="2400">
              <a:latin typeface="宋体" panose="02010600030101010101" pitchFamily="2" charset="-122"/>
              <a:ea typeface="宋体" panose="02010600030101010101" pitchFamily="2" charset="-122"/>
            </a:endParaRPr>
          </a:p>
          <a:p>
            <a:pPr>
              <a:lnSpc>
                <a:spcPct val="210000"/>
              </a:lnSpc>
            </a:pPr>
            <a:r>
              <a:rPr sz="2400">
                <a:latin typeface="宋体" panose="02010600030101010101" pitchFamily="2" charset="-122"/>
                <a:ea typeface="宋体" panose="02010600030101010101" pitchFamily="2" charset="-122"/>
              </a:rPr>
              <a:t>（4）和其他类型的失业相比较，摩擦性失业不仅仅带来经济</a:t>
            </a:r>
            <a:r>
              <a:rPr sz="2400" b="1">
                <a:solidFill>
                  <a:srgbClr val="C00000"/>
                </a:solidFill>
                <a:latin typeface="宋体" panose="02010600030101010101" pitchFamily="2" charset="-122"/>
                <a:ea typeface="宋体" panose="02010600030101010101" pitchFamily="2" charset="-122"/>
              </a:rPr>
              <a:t>成本</a:t>
            </a:r>
            <a:r>
              <a:rPr sz="2400">
                <a:latin typeface="宋体" panose="02010600030101010101" pitchFamily="2" charset="-122"/>
                <a:ea typeface="宋体" panose="02010600030101010101" pitchFamily="2" charset="-122"/>
              </a:rPr>
              <a:t>，还会带来一些明显的经济</a:t>
            </a:r>
            <a:r>
              <a:rPr sz="2400" b="1">
                <a:solidFill>
                  <a:srgbClr val="C00000"/>
                </a:solidFill>
                <a:latin typeface="宋体" panose="02010600030101010101" pitchFamily="2" charset="-122"/>
                <a:ea typeface="宋体" panose="02010600030101010101" pitchFamily="2" charset="-122"/>
              </a:rPr>
              <a:t>利益</a:t>
            </a:r>
            <a:r>
              <a:rPr sz="2400">
                <a:latin typeface="宋体" panose="02010600030101010101" pitchFamily="2" charset="-122"/>
                <a:ea typeface="宋体" panose="02010600030101010101" pitchFamily="2" charset="-122"/>
              </a:rPr>
              <a:t>。</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2829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3.</a:t>
            </a:r>
            <a:r>
              <a:rPr sz="2400" dirty="0">
                <a:latin typeface="宋体" panose="02010600030101010101" pitchFamily="2" charset="-122"/>
                <a:ea typeface="宋体" panose="02010600030101010101" pitchFamily="2" charset="-122"/>
              </a:rPr>
              <a:t>简述减少结构性失业的政策</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第九章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163830" y="1372235"/>
            <a:ext cx="9576435" cy="3192145"/>
          </a:xfrm>
          <a:prstGeom prst="rect">
            <a:avLst/>
          </a:prstGeom>
          <a:noFill/>
          <a:ln w="9525">
            <a:noFill/>
          </a:ln>
        </p:spPr>
        <p:txBody>
          <a:bodyPr wrap="square" anchor="t">
            <a:spAutoFit/>
          </a:bodyPr>
          <a:p>
            <a:pPr>
              <a:lnSpc>
                <a:spcPct val="210000"/>
              </a:lnSpc>
            </a:pPr>
            <a:r>
              <a:rPr sz="2400">
                <a:latin typeface="宋体" panose="02010600030101010101" pitchFamily="2" charset="-122"/>
                <a:ea typeface="宋体" panose="02010600030101010101" pitchFamily="2" charset="-122"/>
              </a:rPr>
              <a:t>（1）</a:t>
            </a:r>
            <a:r>
              <a:rPr sz="2400" b="1">
                <a:solidFill>
                  <a:srgbClr val="C00000"/>
                </a:solidFill>
                <a:latin typeface="宋体" panose="02010600030101010101" pitchFamily="2" charset="-122"/>
                <a:ea typeface="宋体" panose="02010600030101010101" pitchFamily="2" charset="-122"/>
              </a:rPr>
              <a:t>政府</a:t>
            </a:r>
            <a:r>
              <a:rPr sz="2400">
                <a:latin typeface="宋体" panose="02010600030101010101" pitchFamily="2" charset="-122"/>
                <a:ea typeface="宋体" panose="02010600030101010101" pitchFamily="2" charset="-122"/>
              </a:rPr>
              <a:t>对培训项目的提供或</a:t>
            </a:r>
            <a:r>
              <a:rPr sz="2400" b="1">
                <a:solidFill>
                  <a:srgbClr val="C00000"/>
                </a:solidFill>
                <a:latin typeface="宋体" panose="02010600030101010101" pitchFamily="2" charset="-122"/>
                <a:ea typeface="宋体" panose="02010600030101010101" pitchFamily="2" charset="-122"/>
              </a:rPr>
              <a:t>资助</a:t>
            </a:r>
            <a:r>
              <a:rPr sz="2400">
                <a:latin typeface="宋体" panose="02010600030101010101" pitchFamily="2" charset="-122"/>
                <a:ea typeface="宋体" panose="02010600030101010101" pitchFamily="2" charset="-122"/>
              </a:rPr>
              <a:t>；</a:t>
            </a:r>
            <a:endParaRPr sz="2400">
              <a:latin typeface="宋体" panose="02010600030101010101" pitchFamily="2" charset="-122"/>
              <a:ea typeface="宋体" panose="02010600030101010101" pitchFamily="2" charset="-122"/>
            </a:endParaRPr>
          </a:p>
          <a:p>
            <a:pPr>
              <a:lnSpc>
                <a:spcPct val="210000"/>
              </a:lnSpc>
            </a:pPr>
            <a:r>
              <a:rPr sz="2400">
                <a:latin typeface="宋体" panose="02010600030101010101" pitchFamily="2" charset="-122"/>
                <a:ea typeface="宋体" panose="02010600030101010101" pitchFamily="2" charset="-122"/>
              </a:rPr>
              <a:t>（2）通过提供再次</a:t>
            </a:r>
            <a:r>
              <a:rPr sz="2400" b="1">
                <a:solidFill>
                  <a:srgbClr val="C00000"/>
                </a:solidFill>
                <a:latin typeface="宋体" panose="02010600030101010101" pitchFamily="2" charset="-122"/>
                <a:ea typeface="宋体" panose="02010600030101010101" pitchFamily="2" charset="-122"/>
              </a:rPr>
              <a:t>安置津贴</a:t>
            </a:r>
            <a:r>
              <a:rPr sz="2400">
                <a:latin typeface="宋体" panose="02010600030101010101" pitchFamily="2" charset="-122"/>
                <a:ea typeface="宋体" panose="02010600030101010101" pitchFamily="2" charset="-122"/>
              </a:rPr>
              <a:t>鼓励失业者流动，走出经济不景气地区；</a:t>
            </a:r>
            <a:endParaRPr sz="2400">
              <a:latin typeface="宋体" panose="02010600030101010101" pitchFamily="2" charset="-122"/>
              <a:ea typeface="宋体" panose="02010600030101010101" pitchFamily="2" charset="-122"/>
            </a:endParaRPr>
          </a:p>
          <a:p>
            <a:pPr>
              <a:lnSpc>
                <a:spcPct val="210000"/>
              </a:lnSpc>
            </a:pPr>
            <a:r>
              <a:rPr sz="2400">
                <a:latin typeface="宋体" panose="02010600030101010101" pitchFamily="2" charset="-122"/>
                <a:ea typeface="宋体" panose="02010600030101010101" pitchFamily="2" charset="-122"/>
              </a:rPr>
              <a:t>（3）通过提供给长期失业者的</a:t>
            </a:r>
            <a:r>
              <a:rPr sz="2400" b="1">
                <a:solidFill>
                  <a:srgbClr val="C00000"/>
                </a:solidFill>
                <a:latin typeface="宋体" panose="02010600030101010101" pitchFamily="2" charset="-122"/>
                <a:ea typeface="宋体" panose="02010600030101010101" pitchFamily="2" charset="-122"/>
              </a:rPr>
              <a:t>公共服务</a:t>
            </a:r>
            <a:r>
              <a:rPr sz="2400">
                <a:latin typeface="宋体" panose="02010600030101010101" pitchFamily="2" charset="-122"/>
                <a:ea typeface="宋体" panose="02010600030101010101" pitchFamily="2" charset="-122"/>
              </a:rPr>
              <a:t>工作，作为政府这一最后雇主的应对措施。</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2829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4.</a:t>
            </a:r>
            <a:r>
              <a:rPr sz="2400" dirty="0">
                <a:latin typeface="宋体" panose="02010600030101010101" pitchFamily="2" charset="-122"/>
                <a:ea typeface="宋体" panose="02010600030101010101" pitchFamily="2" charset="-122"/>
              </a:rPr>
              <a:t>简述工作搜寻模型关于失业的含义</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第九章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163830" y="1372235"/>
            <a:ext cx="11682730" cy="4707890"/>
          </a:xfrm>
          <a:prstGeom prst="rect">
            <a:avLst/>
          </a:prstGeom>
          <a:noFill/>
          <a:ln w="9525">
            <a:noFill/>
          </a:ln>
        </p:spPr>
        <p:txBody>
          <a:bodyPr wrap="square" anchor="t">
            <a:spAutoFit/>
          </a:bodyPr>
          <a:p>
            <a:pPr>
              <a:lnSpc>
                <a:spcPct val="250000"/>
              </a:lnSpc>
            </a:pPr>
            <a:r>
              <a:rPr sz="2400">
                <a:latin typeface="宋体" panose="02010600030101010101" pitchFamily="2" charset="-122"/>
                <a:ea typeface="宋体" panose="02010600030101010101" pitchFamily="2" charset="-122"/>
              </a:rPr>
              <a:t>（1）工作搜寻本质上是一种</a:t>
            </a:r>
            <a:r>
              <a:rPr sz="2400" b="1">
                <a:solidFill>
                  <a:srgbClr val="C00000"/>
                </a:solidFill>
                <a:latin typeface="宋体" panose="02010600030101010101" pitchFamily="2" charset="-122"/>
                <a:ea typeface="宋体" panose="02010600030101010101" pitchFamily="2" charset="-122"/>
              </a:rPr>
              <a:t>人力资源</a:t>
            </a:r>
            <a:r>
              <a:rPr sz="2400">
                <a:latin typeface="宋体" panose="02010600030101010101" pitchFamily="2" charset="-122"/>
                <a:ea typeface="宋体" panose="02010600030101010101" pitchFamily="2" charset="-122"/>
              </a:rPr>
              <a:t>，即工人在劳动力市场上流动以改善他们的状况；</a:t>
            </a:r>
            <a:endParaRPr sz="2400">
              <a:latin typeface="宋体" panose="02010600030101010101" pitchFamily="2" charset="-122"/>
              <a:ea typeface="宋体" panose="02010600030101010101" pitchFamily="2" charset="-122"/>
            </a:endParaRPr>
          </a:p>
          <a:p>
            <a:pPr>
              <a:lnSpc>
                <a:spcPct val="250000"/>
              </a:lnSpc>
            </a:pPr>
            <a:r>
              <a:rPr sz="2400">
                <a:latin typeface="宋体" panose="02010600030101010101" pitchFamily="2" charset="-122"/>
                <a:ea typeface="宋体" panose="02010600030101010101" pitchFamily="2" charset="-122"/>
              </a:rPr>
              <a:t>（2）工作搜寻模型</a:t>
            </a:r>
            <a:r>
              <a:rPr sz="2400" b="1">
                <a:solidFill>
                  <a:srgbClr val="C00000"/>
                </a:solidFill>
                <a:latin typeface="宋体" panose="02010600030101010101" pitchFamily="2" charset="-122"/>
                <a:ea typeface="宋体" panose="02010600030101010101" pitchFamily="2" charset="-122"/>
              </a:rPr>
              <a:t>解释了</a:t>
            </a:r>
            <a:r>
              <a:rPr sz="2400">
                <a:latin typeface="宋体" panose="02010600030101010101" pitchFamily="2" charset="-122"/>
                <a:ea typeface="宋体" panose="02010600030101010101" pitchFamily="2" charset="-122"/>
              </a:rPr>
              <a:t>在劳动力市场中个人</a:t>
            </a:r>
            <a:r>
              <a:rPr sz="2400" b="1">
                <a:solidFill>
                  <a:srgbClr val="C00000"/>
                </a:solidFill>
                <a:latin typeface="宋体" panose="02010600030101010101" pitchFamily="2" charset="-122"/>
                <a:ea typeface="宋体" panose="02010600030101010101" pitchFamily="2" charset="-122"/>
              </a:rPr>
              <a:t>搜寻工作所需时间的不一致性</a:t>
            </a:r>
            <a:r>
              <a:rPr sz="2400">
                <a:latin typeface="宋体" panose="02010600030101010101" pitchFamily="2" charset="-122"/>
                <a:ea typeface="宋体" panose="02010600030101010101" pitchFamily="2" charset="-122"/>
              </a:rPr>
              <a:t>，以及一些劳动力群体的失业率高于另一些群体的原因；</a:t>
            </a:r>
            <a:endParaRPr sz="2400">
              <a:latin typeface="宋体" panose="02010600030101010101" pitchFamily="2" charset="-122"/>
              <a:ea typeface="宋体" panose="02010600030101010101" pitchFamily="2" charset="-122"/>
            </a:endParaRPr>
          </a:p>
          <a:p>
            <a:pPr>
              <a:lnSpc>
                <a:spcPct val="250000"/>
              </a:lnSpc>
            </a:pPr>
            <a:r>
              <a:rPr sz="2400">
                <a:latin typeface="宋体" panose="02010600030101010101" pitchFamily="2" charset="-122"/>
                <a:ea typeface="宋体" panose="02010600030101010101" pitchFamily="2" charset="-122"/>
              </a:rPr>
              <a:t>（3）该模型表明任何</a:t>
            </a:r>
            <a:r>
              <a:rPr sz="2400" b="1">
                <a:solidFill>
                  <a:srgbClr val="C00000"/>
                </a:solidFill>
                <a:latin typeface="宋体" panose="02010600030101010101" pitchFamily="2" charset="-122"/>
                <a:ea typeface="宋体" panose="02010600030101010101" pitchFamily="2" charset="-122"/>
              </a:rPr>
              <a:t>减少失业</a:t>
            </a:r>
            <a:r>
              <a:rPr sz="2400">
                <a:latin typeface="宋体" panose="02010600030101010101" pitchFamily="2" charset="-122"/>
                <a:ea typeface="宋体" panose="02010600030101010101" pitchFamily="2" charset="-122"/>
              </a:rPr>
              <a:t>成本的因素都会</a:t>
            </a:r>
            <a:r>
              <a:rPr sz="2400" b="1">
                <a:solidFill>
                  <a:srgbClr val="C00000"/>
                </a:solidFill>
                <a:latin typeface="宋体" panose="02010600030101010101" pitchFamily="2" charset="-122"/>
                <a:ea typeface="宋体" panose="02010600030101010101" pitchFamily="2" charset="-122"/>
              </a:rPr>
              <a:t>增加</a:t>
            </a:r>
            <a:r>
              <a:rPr sz="2400">
                <a:latin typeface="宋体" panose="02010600030101010101" pitchFamily="2" charset="-122"/>
                <a:ea typeface="宋体" panose="02010600030101010101" pitchFamily="2" charset="-122"/>
              </a:rPr>
              <a:t>工作</a:t>
            </a:r>
            <a:r>
              <a:rPr sz="2400" b="1">
                <a:solidFill>
                  <a:srgbClr val="C00000"/>
                </a:solidFill>
                <a:latin typeface="宋体" panose="02010600030101010101" pitchFamily="2" charset="-122"/>
                <a:ea typeface="宋体" panose="02010600030101010101" pitchFamily="2" charset="-122"/>
              </a:rPr>
              <a:t>搜寻时间</a:t>
            </a:r>
            <a:r>
              <a:rPr sz="2400">
                <a:latin typeface="宋体" panose="02010600030101010101" pitchFamily="2" charset="-122"/>
                <a:ea typeface="宋体" panose="02010600030101010101" pitchFamily="2" charset="-122"/>
              </a:rPr>
              <a:t>和失业期限；</a:t>
            </a:r>
            <a:endParaRPr sz="2400">
              <a:latin typeface="宋体" panose="02010600030101010101" pitchFamily="2" charset="-122"/>
              <a:ea typeface="宋体" panose="02010600030101010101" pitchFamily="2" charset="-122"/>
            </a:endParaRPr>
          </a:p>
          <a:p>
            <a:pPr>
              <a:lnSpc>
                <a:spcPct val="250000"/>
              </a:lnSpc>
            </a:pPr>
            <a:r>
              <a:rPr sz="2400">
                <a:latin typeface="宋体" panose="02010600030101010101" pitchFamily="2" charset="-122"/>
                <a:ea typeface="宋体" panose="02010600030101010101" pitchFamily="2" charset="-122"/>
              </a:rPr>
              <a:t>（4）工作搜寻理论对经济周期中失业的</a:t>
            </a:r>
            <a:r>
              <a:rPr sz="2400" b="1">
                <a:solidFill>
                  <a:srgbClr val="C00000"/>
                </a:solidFill>
                <a:latin typeface="宋体" panose="02010600030101010101" pitchFamily="2" charset="-122"/>
                <a:ea typeface="宋体" panose="02010600030101010101" pitchFamily="2" charset="-122"/>
              </a:rPr>
              <a:t>反周期运动</a:t>
            </a:r>
            <a:r>
              <a:rPr sz="2400">
                <a:latin typeface="宋体" panose="02010600030101010101" pitchFamily="2" charset="-122"/>
                <a:ea typeface="宋体" panose="02010600030101010101" pitchFamily="2" charset="-122"/>
              </a:rPr>
              <a:t>提供了解释。</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custDataLst>
              <p:tags r:id="rId1"/>
            </p:custDataLst>
          </p:nvPr>
        </p:nvPicPr>
        <p:blipFill>
          <a:blip r:embed="rId2"/>
          <a:stretch>
            <a:fillRect/>
          </a:stretch>
        </p:blipFill>
        <p:spPr>
          <a:xfrm>
            <a:off x="3345815" y="200660"/>
            <a:ext cx="4876800" cy="64566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2829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5.</a:t>
            </a:r>
            <a:r>
              <a:rPr sz="2400" dirty="0">
                <a:latin typeface="宋体" panose="02010600030101010101" pitchFamily="2" charset="-122"/>
                <a:ea typeface="宋体" panose="02010600030101010101" pitchFamily="2" charset="-122"/>
              </a:rPr>
              <a:t>简述工资刚性的原因</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第九章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163830" y="1372235"/>
            <a:ext cx="11682730" cy="4707890"/>
          </a:xfrm>
          <a:prstGeom prst="rect">
            <a:avLst/>
          </a:prstGeom>
          <a:noFill/>
          <a:ln w="9525">
            <a:noFill/>
          </a:ln>
        </p:spPr>
        <p:txBody>
          <a:bodyPr wrap="square" anchor="t">
            <a:spAutoFit/>
          </a:bodyPr>
          <a:p>
            <a:pPr>
              <a:lnSpc>
                <a:spcPct val="250000"/>
              </a:lnSpc>
            </a:pPr>
            <a:r>
              <a:rPr sz="2400">
                <a:latin typeface="宋体" panose="02010600030101010101" pitchFamily="2" charset="-122"/>
                <a:ea typeface="宋体" panose="02010600030101010101" pitchFamily="2" charset="-122"/>
              </a:rPr>
              <a:t>（1）工会和</a:t>
            </a:r>
            <a:r>
              <a:rPr sz="2400" b="1">
                <a:solidFill>
                  <a:srgbClr val="C00000"/>
                </a:solidFill>
                <a:latin typeface="宋体" panose="02010600030101010101" pitchFamily="2" charset="-122"/>
                <a:ea typeface="宋体" panose="02010600030101010101" pitchFamily="2" charset="-122"/>
              </a:rPr>
              <a:t>最低工资法</a:t>
            </a:r>
            <a:r>
              <a:rPr sz="2400">
                <a:latin typeface="宋体" panose="02010600030101010101" pitchFamily="2" charset="-122"/>
                <a:ea typeface="宋体" panose="02010600030101010101" pitchFamily="2" charset="-122"/>
              </a:rPr>
              <a:t>；</a:t>
            </a:r>
            <a:endParaRPr sz="2400">
              <a:latin typeface="宋体" panose="02010600030101010101" pitchFamily="2" charset="-122"/>
              <a:ea typeface="宋体" panose="02010600030101010101" pitchFamily="2" charset="-122"/>
            </a:endParaRPr>
          </a:p>
          <a:p>
            <a:pPr>
              <a:lnSpc>
                <a:spcPct val="250000"/>
              </a:lnSpc>
            </a:pPr>
            <a:r>
              <a:rPr sz="2400">
                <a:latin typeface="宋体" panose="02010600030101010101" pitchFamily="2" charset="-122"/>
                <a:ea typeface="宋体" panose="02010600030101010101" pitchFamily="2" charset="-122"/>
              </a:rPr>
              <a:t>（2）</a:t>
            </a:r>
            <a:r>
              <a:rPr sz="2400" b="1">
                <a:solidFill>
                  <a:srgbClr val="C00000"/>
                </a:solidFill>
                <a:latin typeface="宋体" panose="02010600030101010101" pitchFamily="2" charset="-122"/>
                <a:ea typeface="宋体" panose="02010600030101010101" pitchFamily="2" charset="-122"/>
              </a:rPr>
              <a:t>隐含合同</a:t>
            </a:r>
            <a:r>
              <a:rPr sz="2400">
                <a:latin typeface="宋体" panose="02010600030101010101" pitchFamily="2" charset="-122"/>
                <a:ea typeface="宋体" panose="02010600030101010101" pitchFamily="2" charset="-122"/>
              </a:rPr>
              <a:t>理论：企业和工人遵循工资削减政策优于辞退政策；</a:t>
            </a:r>
            <a:endParaRPr sz="2400">
              <a:latin typeface="宋体" panose="02010600030101010101" pitchFamily="2" charset="-122"/>
              <a:ea typeface="宋体" panose="02010600030101010101" pitchFamily="2" charset="-122"/>
            </a:endParaRPr>
          </a:p>
          <a:p>
            <a:pPr>
              <a:lnSpc>
                <a:spcPct val="250000"/>
              </a:lnSpc>
            </a:pPr>
            <a:r>
              <a:rPr sz="2400">
                <a:latin typeface="宋体" panose="02010600030101010101" pitchFamily="2" charset="-122"/>
                <a:ea typeface="宋体" panose="02010600030101010101" pitchFamily="2" charset="-122"/>
              </a:rPr>
              <a:t>（3）政府的</a:t>
            </a:r>
            <a:r>
              <a:rPr sz="2400" b="1">
                <a:solidFill>
                  <a:srgbClr val="C00000"/>
                </a:solidFill>
                <a:latin typeface="宋体" panose="02010600030101010101" pitchFamily="2" charset="-122"/>
                <a:ea typeface="宋体" panose="02010600030101010101" pitchFamily="2" charset="-122"/>
              </a:rPr>
              <a:t>转移项目</a:t>
            </a:r>
            <a:r>
              <a:rPr sz="2400">
                <a:latin typeface="宋体" panose="02010600030101010101" pitchFamily="2" charset="-122"/>
                <a:ea typeface="宋体" panose="02010600030101010101" pitchFamily="2" charset="-122"/>
              </a:rPr>
              <a:t>；</a:t>
            </a:r>
            <a:endParaRPr sz="2400">
              <a:latin typeface="宋体" panose="02010600030101010101" pitchFamily="2" charset="-122"/>
              <a:ea typeface="宋体" panose="02010600030101010101" pitchFamily="2" charset="-122"/>
            </a:endParaRPr>
          </a:p>
          <a:p>
            <a:pPr>
              <a:lnSpc>
                <a:spcPct val="250000"/>
              </a:lnSpc>
            </a:pPr>
            <a:r>
              <a:rPr sz="2400">
                <a:latin typeface="宋体" panose="02010600030101010101" pitchFamily="2" charset="-122"/>
                <a:ea typeface="宋体" panose="02010600030101010101" pitchFamily="2" charset="-122"/>
              </a:rPr>
              <a:t>（4）</a:t>
            </a:r>
            <a:r>
              <a:rPr sz="2400" b="1">
                <a:solidFill>
                  <a:srgbClr val="C00000"/>
                </a:solidFill>
                <a:latin typeface="宋体" panose="02010600030101010101" pitchFamily="2" charset="-122"/>
                <a:ea typeface="宋体" panose="02010600030101010101" pitchFamily="2" charset="-122"/>
              </a:rPr>
              <a:t>相对工资</a:t>
            </a:r>
            <a:r>
              <a:rPr sz="2400">
                <a:latin typeface="宋体" panose="02010600030101010101" pitchFamily="2" charset="-122"/>
                <a:ea typeface="宋体" panose="02010600030101010101" pitchFamily="2" charset="-122"/>
              </a:rPr>
              <a:t>比较；</a:t>
            </a:r>
            <a:endParaRPr sz="2400">
              <a:latin typeface="宋体" panose="02010600030101010101" pitchFamily="2" charset="-122"/>
              <a:ea typeface="宋体" panose="02010600030101010101" pitchFamily="2" charset="-122"/>
            </a:endParaRPr>
          </a:p>
          <a:p>
            <a:pPr>
              <a:lnSpc>
                <a:spcPct val="250000"/>
              </a:lnSpc>
            </a:pPr>
            <a:r>
              <a:rPr sz="2400">
                <a:latin typeface="宋体" panose="02010600030101010101" pitchFamily="2" charset="-122"/>
                <a:ea typeface="宋体" panose="02010600030101010101" pitchFamily="2" charset="-122"/>
              </a:rPr>
              <a:t>（5）流动和培训</a:t>
            </a:r>
            <a:r>
              <a:rPr sz="2400" b="1">
                <a:solidFill>
                  <a:srgbClr val="C00000"/>
                </a:solidFill>
                <a:latin typeface="宋体" panose="02010600030101010101" pitchFamily="2" charset="-122"/>
                <a:ea typeface="宋体" panose="02010600030101010101" pitchFamily="2" charset="-122"/>
              </a:rPr>
              <a:t>成本</a:t>
            </a:r>
            <a:r>
              <a:rPr sz="2400">
                <a:latin typeface="宋体" panose="02010600030101010101" pitchFamily="2" charset="-122"/>
                <a:ea typeface="宋体" panose="02010600030101010101" pitchFamily="2" charset="-122"/>
              </a:rPr>
              <a:t>。</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2829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6.</a:t>
            </a:r>
            <a:r>
              <a:rPr sz="2400" dirty="0">
                <a:latin typeface="宋体" panose="02010600030101010101" pitchFamily="2" charset="-122"/>
                <a:ea typeface="宋体" panose="02010600030101010101" pitchFamily="2" charset="-122"/>
              </a:rPr>
              <a:t>简述中国目前的失业原因</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第九章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163830" y="1372235"/>
            <a:ext cx="9908540" cy="3784600"/>
          </a:xfrm>
          <a:prstGeom prst="rect">
            <a:avLst/>
          </a:prstGeom>
          <a:noFill/>
          <a:ln w="9525">
            <a:noFill/>
          </a:ln>
        </p:spPr>
        <p:txBody>
          <a:bodyPr wrap="square" anchor="t">
            <a:spAutoFit/>
          </a:bodyPr>
          <a:p>
            <a:pPr>
              <a:lnSpc>
                <a:spcPct val="250000"/>
              </a:lnSpc>
            </a:pPr>
            <a:r>
              <a:rPr sz="2400">
                <a:latin typeface="宋体" panose="02010600030101010101" pitchFamily="2" charset="-122"/>
                <a:ea typeface="宋体" panose="02010600030101010101" pitchFamily="2" charset="-122"/>
              </a:rPr>
              <a:t>（1）劳动</a:t>
            </a:r>
            <a:r>
              <a:rPr sz="2400" b="1">
                <a:solidFill>
                  <a:srgbClr val="C00000"/>
                </a:solidFill>
                <a:latin typeface="宋体" panose="02010600030101010101" pitchFamily="2" charset="-122"/>
                <a:ea typeface="宋体" panose="02010600030101010101" pitchFamily="2" charset="-122"/>
              </a:rPr>
              <a:t>供给</a:t>
            </a:r>
            <a:r>
              <a:rPr sz="2400">
                <a:latin typeface="宋体" panose="02010600030101010101" pitchFamily="2" charset="-122"/>
                <a:ea typeface="宋体" panose="02010600030101010101" pitchFamily="2" charset="-122"/>
              </a:rPr>
              <a:t>结构与劳动</a:t>
            </a:r>
            <a:r>
              <a:rPr sz="2400" b="1">
                <a:solidFill>
                  <a:srgbClr val="C00000"/>
                </a:solidFill>
                <a:latin typeface="宋体" panose="02010600030101010101" pitchFamily="2" charset="-122"/>
                <a:ea typeface="宋体" panose="02010600030101010101" pitchFamily="2" charset="-122"/>
              </a:rPr>
              <a:t>需求</a:t>
            </a:r>
            <a:r>
              <a:rPr sz="2400">
                <a:latin typeface="宋体" panose="02010600030101010101" pitchFamily="2" charset="-122"/>
                <a:ea typeface="宋体" panose="02010600030101010101" pitchFamily="2" charset="-122"/>
              </a:rPr>
              <a:t>结构</a:t>
            </a:r>
            <a:r>
              <a:rPr sz="2400" b="1">
                <a:solidFill>
                  <a:srgbClr val="C00000"/>
                </a:solidFill>
                <a:latin typeface="宋体" panose="02010600030101010101" pitchFamily="2" charset="-122"/>
                <a:ea typeface="宋体" panose="02010600030101010101" pitchFamily="2" charset="-122"/>
              </a:rPr>
              <a:t>不吻合</a:t>
            </a:r>
            <a:r>
              <a:rPr sz="2400">
                <a:latin typeface="宋体" panose="02010600030101010101" pitchFamily="2" charset="-122"/>
                <a:ea typeface="宋体" panose="02010600030101010101" pitchFamily="2" charset="-122"/>
              </a:rPr>
              <a:t>，导致大量</a:t>
            </a:r>
            <a:r>
              <a:rPr sz="2400" b="1">
                <a:solidFill>
                  <a:srgbClr val="C00000"/>
                </a:solidFill>
                <a:latin typeface="宋体" panose="02010600030101010101" pitchFamily="2" charset="-122"/>
                <a:ea typeface="宋体" panose="02010600030101010101" pitchFamily="2" charset="-122"/>
              </a:rPr>
              <a:t>结构性</a:t>
            </a:r>
            <a:r>
              <a:rPr sz="2400">
                <a:latin typeface="宋体" panose="02010600030101010101" pitchFamily="2" charset="-122"/>
                <a:ea typeface="宋体" panose="02010600030101010101" pitchFamily="2" charset="-122"/>
              </a:rPr>
              <a:t>失业；</a:t>
            </a:r>
            <a:endParaRPr sz="2400">
              <a:latin typeface="宋体" panose="02010600030101010101" pitchFamily="2" charset="-122"/>
              <a:ea typeface="宋体" panose="02010600030101010101" pitchFamily="2" charset="-122"/>
            </a:endParaRPr>
          </a:p>
          <a:p>
            <a:pPr>
              <a:lnSpc>
                <a:spcPct val="250000"/>
              </a:lnSpc>
            </a:pPr>
            <a:r>
              <a:rPr sz="2400">
                <a:latin typeface="宋体" panose="02010600030101010101" pitchFamily="2" charset="-122"/>
                <a:ea typeface="宋体" panose="02010600030101010101" pitchFamily="2" charset="-122"/>
              </a:rPr>
              <a:t>（2）</a:t>
            </a:r>
            <a:r>
              <a:rPr sz="2400" b="1">
                <a:solidFill>
                  <a:srgbClr val="C00000"/>
                </a:solidFill>
                <a:latin typeface="宋体" panose="02010600030101010101" pitchFamily="2" charset="-122"/>
                <a:ea typeface="宋体" panose="02010600030101010101" pitchFamily="2" charset="-122"/>
              </a:rPr>
              <a:t>经济波动</a:t>
            </a:r>
            <a:r>
              <a:rPr sz="2400">
                <a:latin typeface="宋体" panose="02010600030101010101" pitchFamily="2" charset="-122"/>
                <a:ea typeface="宋体" panose="02010600030101010101" pitchFamily="2" charset="-122"/>
              </a:rPr>
              <a:t>带来一定的</a:t>
            </a:r>
            <a:r>
              <a:rPr sz="2400" b="1">
                <a:solidFill>
                  <a:srgbClr val="C00000"/>
                </a:solidFill>
                <a:latin typeface="宋体" panose="02010600030101010101" pitchFamily="2" charset="-122"/>
                <a:ea typeface="宋体" panose="02010600030101010101" pitchFamily="2" charset="-122"/>
              </a:rPr>
              <a:t>周期性</a:t>
            </a:r>
            <a:r>
              <a:rPr sz="2400">
                <a:latin typeface="宋体" panose="02010600030101010101" pitchFamily="2" charset="-122"/>
                <a:ea typeface="宋体" panose="02010600030101010101" pitchFamily="2" charset="-122"/>
              </a:rPr>
              <a:t>失业；</a:t>
            </a:r>
            <a:endParaRPr sz="2400">
              <a:latin typeface="宋体" panose="02010600030101010101" pitchFamily="2" charset="-122"/>
              <a:ea typeface="宋体" panose="02010600030101010101" pitchFamily="2" charset="-122"/>
            </a:endParaRPr>
          </a:p>
          <a:p>
            <a:pPr>
              <a:lnSpc>
                <a:spcPct val="250000"/>
              </a:lnSpc>
            </a:pPr>
            <a:r>
              <a:rPr sz="2400">
                <a:latin typeface="宋体" panose="02010600030101010101" pitchFamily="2" charset="-122"/>
                <a:ea typeface="宋体" panose="02010600030101010101" pitchFamily="2" charset="-122"/>
              </a:rPr>
              <a:t>（3）</a:t>
            </a:r>
            <a:r>
              <a:rPr sz="2400" b="1">
                <a:solidFill>
                  <a:srgbClr val="C00000"/>
                </a:solidFill>
                <a:latin typeface="宋体" panose="02010600030101010101" pitchFamily="2" charset="-122"/>
                <a:ea typeface="宋体" panose="02010600030101010101" pitchFamily="2" charset="-122"/>
              </a:rPr>
              <a:t>摩擦性</a:t>
            </a:r>
            <a:r>
              <a:rPr sz="2400">
                <a:latin typeface="宋体" panose="02010600030101010101" pitchFamily="2" charset="-122"/>
                <a:ea typeface="宋体" panose="02010600030101010101" pitchFamily="2" charset="-122"/>
              </a:rPr>
              <a:t>失业：过去长期实行“</a:t>
            </a:r>
            <a:r>
              <a:rPr sz="2400" b="1">
                <a:solidFill>
                  <a:srgbClr val="C00000"/>
                </a:solidFill>
                <a:latin typeface="宋体" panose="02010600030101010101" pitchFamily="2" charset="-122"/>
                <a:ea typeface="宋体" panose="02010600030101010101" pitchFamily="2" charset="-122"/>
              </a:rPr>
              <a:t>统包统配</a:t>
            </a:r>
            <a:r>
              <a:rPr sz="2400">
                <a:latin typeface="宋体" panose="02010600030101010101" pitchFamily="2" charset="-122"/>
                <a:ea typeface="宋体" panose="02010600030101010101" pitchFamily="2" charset="-122"/>
              </a:rPr>
              <a:t>”的用人制度，劳动力市场</a:t>
            </a:r>
            <a:r>
              <a:rPr sz="2400" b="1">
                <a:solidFill>
                  <a:srgbClr val="C00000"/>
                </a:solidFill>
                <a:latin typeface="宋体" panose="02010600030101010101" pitchFamily="2" charset="-122"/>
                <a:ea typeface="宋体" panose="02010600030101010101" pitchFamily="2" charset="-122"/>
              </a:rPr>
              <a:t>中介服务体系很不发达</a:t>
            </a:r>
            <a:r>
              <a:rPr sz="2400">
                <a:latin typeface="宋体" panose="02010600030101010101" pitchFamily="2" charset="-122"/>
                <a:ea typeface="宋体" panose="02010600030101010101" pitchFamily="2" charset="-122"/>
              </a:rPr>
              <a:t>。</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2829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7.</a:t>
            </a:r>
            <a:r>
              <a:rPr sz="2400" dirty="0">
                <a:latin typeface="宋体" panose="02010600030101010101" pitchFamily="2" charset="-122"/>
                <a:ea typeface="宋体" panose="02010600030101010101" pitchFamily="2" charset="-122"/>
              </a:rPr>
              <a:t>试述经济转型时期的就业政策分析</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第九章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163830" y="1372235"/>
            <a:ext cx="9908540" cy="4741545"/>
          </a:xfrm>
          <a:prstGeom prst="rect">
            <a:avLst/>
          </a:prstGeom>
          <a:noFill/>
          <a:ln w="9525">
            <a:noFill/>
          </a:ln>
        </p:spPr>
        <p:txBody>
          <a:bodyPr wrap="square" anchor="t">
            <a:spAutoFit/>
          </a:bodyPr>
          <a:p>
            <a:pPr>
              <a:lnSpc>
                <a:spcPct val="180000"/>
              </a:lnSpc>
            </a:pPr>
            <a:r>
              <a:rPr sz="2400">
                <a:latin typeface="宋体" panose="02010600030101010101" pitchFamily="2" charset="-122"/>
                <a:ea typeface="宋体" panose="02010600030101010101" pitchFamily="2" charset="-122"/>
              </a:rPr>
              <a:t>（1）实行</a:t>
            </a:r>
            <a:r>
              <a:rPr sz="2400" b="1">
                <a:solidFill>
                  <a:srgbClr val="C00000"/>
                </a:solidFill>
                <a:latin typeface="宋体" panose="02010600030101010101" pitchFamily="2" charset="-122"/>
                <a:ea typeface="宋体" panose="02010600030101010101" pitchFamily="2" charset="-122"/>
              </a:rPr>
              <a:t>积极</a:t>
            </a:r>
            <a:r>
              <a:rPr sz="2400">
                <a:latin typeface="宋体" panose="02010600030101010101" pitchFamily="2" charset="-122"/>
                <a:ea typeface="宋体" panose="02010600030101010101" pitchFamily="2" charset="-122"/>
              </a:rPr>
              <a:t>的</a:t>
            </a:r>
            <a:r>
              <a:rPr sz="2400" b="1">
                <a:solidFill>
                  <a:srgbClr val="C00000"/>
                </a:solidFill>
                <a:latin typeface="宋体" panose="02010600030101010101" pitchFamily="2" charset="-122"/>
                <a:ea typeface="宋体" panose="02010600030101010101" pitchFamily="2" charset="-122"/>
              </a:rPr>
              <a:t>财政政策</a:t>
            </a:r>
            <a:r>
              <a:rPr sz="2400">
                <a:latin typeface="宋体" panose="02010600030101010101" pitchFamily="2" charset="-122"/>
                <a:ea typeface="宋体" panose="02010600030101010101" pitchFamily="2" charset="-122"/>
              </a:rPr>
              <a:t>，通过扩大国民经济总量来</a:t>
            </a:r>
            <a:r>
              <a:rPr sz="2400" b="1">
                <a:solidFill>
                  <a:srgbClr val="C00000"/>
                </a:solidFill>
                <a:latin typeface="宋体" panose="02010600030101010101" pitchFamily="2" charset="-122"/>
                <a:ea typeface="宋体" panose="02010600030101010101" pitchFamily="2" charset="-122"/>
              </a:rPr>
              <a:t>拉动就业</a:t>
            </a:r>
            <a:r>
              <a:rPr sz="2400">
                <a:latin typeface="宋体" panose="02010600030101010101" pitchFamily="2" charset="-122"/>
                <a:ea typeface="宋体" panose="02010600030101010101" pitchFamily="2" charset="-122"/>
              </a:rPr>
              <a:t>需求；</a:t>
            </a:r>
            <a:endParaRPr sz="2400">
              <a:latin typeface="宋体" panose="02010600030101010101" pitchFamily="2" charset="-122"/>
              <a:ea typeface="宋体" panose="02010600030101010101" pitchFamily="2" charset="-122"/>
            </a:endParaRPr>
          </a:p>
          <a:p>
            <a:pPr>
              <a:lnSpc>
                <a:spcPct val="180000"/>
              </a:lnSpc>
            </a:pPr>
            <a:r>
              <a:rPr sz="2400">
                <a:latin typeface="宋体" panose="02010600030101010101" pitchFamily="2" charset="-122"/>
                <a:ea typeface="宋体" panose="02010600030101010101" pitchFamily="2" charset="-122"/>
              </a:rPr>
              <a:t>（2）积极</a:t>
            </a:r>
            <a:r>
              <a:rPr sz="2400" b="1">
                <a:solidFill>
                  <a:srgbClr val="C00000"/>
                </a:solidFill>
                <a:latin typeface="宋体" panose="02010600030101010101" pitchFamily="2" charset="-122"/>
                <a:ea typeface="宋体" panose="02010600030101010101" pitchFamily="2" charset="-122"/>
              </a:rPr>
              <a:t>扩大</a:t>
            </a:r>
            <a:r>
              <a:rPr sz="2400">
                <a:latin typeface="宋体" panose="02010600030101010101" pitchFamily="2" charset="-122"/>
                <a:ea typeface="宋体" panose="02010600030101010101" pitchFamily="2" charset="-122"/>
              </a:rPr>
              <a:t>国内</a:t>
            </a:r>
            <a:r>
              <a:rPr sz="2400" b="1">
                <a:solidFill>
                  <a:srgbClr val="C00000"/>
                </a:solidFill>
                <a:latin typeface="宋体" panose="02010600030101010101" pitchFamily="2" charset="-122"/>
                <a:ea typeface="宋体" panose="02010600030101010101" pitchFamily="2" charset="-122"/>
              </a:rPr>
              <a:t>消费</a:t>
            </a:r>
            <a:r>
              <a:rPr sz="2400">
                <a:latin typeface="宋体" panose="02010600030101010101" pitchFamily="2" charset="-122"/>
                <a:ea typeface="宋体" panose="02010600030101010101" pitchFamily="2" charset="-122"/>
              </a:rPr>
              <a:t>需求，促进生产和就业规模的扩张；</a:t>
            </a:r>
            <a:endParaRPr sz="2400">
              <a:latin typeface="宋体" panose="02010600030101010101" pitchFamily="2" charset="-122"/>
              <a:ea typeface="宋体" panose="02010600030101010101" pitchFamily="2" charset="-122"/>
            </a:endParaRPr>
          </a:p>
          <a:p>
            <a:pPr>
              <a:lnSpc>
                <a:spcPct val="180000"/>
              </a:lnSpc>
            </a:pPr>
            <a:r>
              <a:rPr sz="2400">
                <a:latin typeface="宋体" panose="02010600030101010101" pitchFamily="2" charset="-122"/>
                <a:ea typeface="宋体" panose="02010600030101010101" pitchFamily="2" charset="-122"/>
              </a:rPr>
              <a:t>（3）建立适合国情的</a:t>
            </a:r>
            <a:r>
              <a:rPr sz="2400" b="1">
                <a:solidFill>
                  <a:srgbClr val="C00000"/>
                </a:solidFill>
                <a:latin typeface="宋体" panose="02010600030101010101" pitchFamily="2" charset="-122"/>
                <a:ea typeface="宋体" panose="02010600030101010101" pitchFamily="2" charset="-122"/>
              </a:rPr>
              <a:t>培训就业</a:t>
            </a:r>
            <a:r>
              <a:rPr sz="2400">
                <a:latin typeface="宋体" panose="02010600030101010101" pitchFamily="2" charset="-122"/>
                <a:ea typeface="宋体" panose="02010600030101010101" pitchFamily="2" charset="-122"/>
              </a:rPr>
              <a:t>制度；</a:t>
            </a:r>
            <a:endParaRPr sz="2400">
              <a:latin typeface="宋体" panose="02010600030101010101" pitchFamily="2" charset="-122"/>
              <a:ea typeface="宋体" panose="02010600030101010101" pitchFamily="2" charset="-122"/>
            </a:endParaRPr>
          </a:p>
          <a:p>
            <a:pPr>
              <a:lnSpc>
                <a:spcPct val="180000"/>
              </a:lnSpc>
            </a:pPr>
            <a:r>
              <a:rPr sz="2400">
                <a:latin typeface="宋体" panose="02010600030101010101" pitchFamily="2" charset="-122"/>
                <a:ea typeface="宋体" panose="02010600030101010101" pitchFamily="2" charset="-122"/>
              </a:rPr>
              <a:t>（4）加快</a:t>
            </a:r>
            <a:r>
              <a:rPr sz="2400" b="1">
                <a:solidFill>
                  <a:srgbClr val="C00000"/>
                </a:solidFill>
                <a:latin typeface="宋体" panose="02010600030101010101" pitchFamily="2" charset="-122"/>
                <a:ea typeface="宋体" panose="02010600030101010101" pitchFamily="2" charset="-122"/>
              </a:rPr>
              <a:t>完善</a:t>
            </a:r>
            <a:r>
              <a:rPr sz="2400">
                <a:latin typeface="宋体" panose="02010600030101010101" pitchFamily="2" charset="-122"/>
                <a:ea typeface="宋体" panose="02010600030101010101" pitchFamily="2" charset="-122"/>
              </a:rPr>
              <a:t>劳动力市场和就业</a:t>
            </a:r>
            <a:r>
              <a:rPr sz="2400" b="1">
                <a:solidFill>
                  <a:srgbClr val="C00000"/>
                </a:solidFill>
                <a:latin typeface="宋体" panose="02010600030101010101" pitchFamily="2" charset="-122"/>
                <a:ea typeface="宋体" panose="02010600030101010101" pitchFamily="2" charset="-122"/>
              </a:rPr>
              <a:t>服务</a:t>
            </a:r>
            <a:r>
              <a:rPr sz="2400">
                <a:latin typeface="宋体" panose="02010600030101010101" pitchFamily="2" charset="-122"/>
                <a:ea typeface="宋体" panose="02010600030101010101" pitchFamily="2" charset="-122"/>
              </a:rPr>
              <a:t>体系；</a:t>
            </a:r>
            <a:endParaRPr sz="2400">
              <a:latin typeface="宋体" panose="02010600030101010101" pitchFamily="2" charset="-122"/>
              <a:ea typeface="宋体" panose="02010600030101010101" pitchFamily="2" charset="-122"/>
            </a:endParaRPr>
          </a:p>
          <a:p>
            <a:pPr>
              <a:lnSpc>
                <a:spcPct val="180000"/>
              </a:lnSpc>
            </a:pPr>
            <a:r>
              <a:rPr sz="2400">
                <a:latin typeface="宋体" panose="02010600030101010101" pitchFamily="2" charset="-122"/>
                <a:ea typeface="宋体" panose="02010600030101010101" pitchFamily="2" charset="-122"/>
              </a:rPr>
              <a:t>（5）加快</a:t>
            </a:r>
            <a:r>
              <a:rPr sz="2400" b="1">
                <a:solidFill>
                  <a:srgbClr val="C00000"/>
                </a:solidFill>
                <a:latin typeface="宋体" panose="02010600030101010101" pitchFamily="2" charset="-122"/>
                <a:ea typeface="宋体" panose="02010600030101010101" pitchFamily="2" charset="-122"/>
              </a:rPr>
              <a:t>社会保障体系</a:t>
            </a:r>
            <a:r>
              <a:rPr sz="2400">
                <a:latin typeface="宋体" panose="02010600030101010101" pitchFamily="2" charset="-122"/>
                <a:ea typeface="宋体" panose="02010600030101010101" pitchFamily="2" charset="-122"/>
              </a:rPr>
              <a:t>建设，为劳动力的合理流动提供制度保证；</a:t>
            </a:r>
            <a:endParaRPr sz="2400">
              <a:latin typeface="宋体" panose="02010600030101010101" pitchFamily="2" charset="-122"/>
              <a:ea typeface="宋体" panose="02010600030101010101" pitchFamily="2" charset="-122"/>
            </a:endParaRPr>
          </a:p>
          <a:p>
            <a:pPr>
              <a:lnSpc>
                <a:spcPct val="180000"/>
              </a:lnSpc>
            </a:pPr>
            <a:r>
              <a:rPr sz="2400">
                <a:latin typeface="宋体" panose="02010600030101010101" pitchFamily="2" charset="-122"/>
                <a:ea typeface="宋体" panose="02010600030101010101" pitchFamily="2" charset="-122"/>
              </a:rPr>
              <a:t>（6）加快发展以</a:t>
            </a:r>
            <a:r>
              <a:rPr sz="2400" b="1">
                <a:solidFill>
                  <a:srgbClr val="C00000"/>
                </a:solidFill>
                <a:latin typeface="宋体" panose="02010600030101010101" pitchFamily="2" charset="-122"/>
                <a:ea typeface="宋体" panose="02010600030101010101" pitchFamily="2" charset="-122"/>
              </a:rPr>
              <a:t>民营经济</a:t>
            </a:r>
            <a:r>
              <a:rPr sz="2400">
                <a:latin typeface="宋体" panose="02010600030101010101" pitchFamily="2" charset="-122"/>
                <a:ea typeface="宋体" panose="02010600030101010101" pitchFamily="2" charset="-122"/>
              </a:rPr>
              <a:t>为主的中小企业；</a:t>
            </a:r>
            <a:endParaRPr sz="2400">
              <a:latin typeface="宋体" panose="02010600030101010101" pitchFamily="2" charset="-122"/>
              <a:ea typeface="宋体" panose="02010600030101010101" pitchFamily="2" charset="-122"/>
            </a:endParaRPr>
          </a:p>
          <a:p>
            <a:pPr>
              <a:lnSpc>
                <a:spcPct val="180000"/>
              </a:lnSpc>
            </a:pPr>
            <a:r>
              <a:rPr sz="2400">
                <a:latin typeface="宋体" panose="02010600030101010101" pitchFamily="2" charset="-122"/>
                <a:ea typeface="宋体" panose="02010600030101010101" pitchFamily="2" charset="-122"/>
              </a:rPr>
              <a:t>（7）现行失业统计存在“</a:t>
            </a:r>
            <a:r>
              <a:rPr sz="2400" b="1">
                <a:solidFill>
                  <a:srgbClr val="C00000"/>
                </a:solidFill>
                <a:latin typeface="宋体" panose="02010600030101010101" pitchFamily="2" charset="-122"/>
                <a:ea typeface="宋体" panose="02010600030101010101" pitchFamily="2" charset="-122"/>
              </a:rPr>
              <a:t>失业低估</a:t>
            </a:r>
            <a:r>
              <a:rPr sz="2400">
                <a:latin typeface="宋体" panose="02010600030101010101" pitchFamily="2" charset="-122"/>
                <a:ea typeface="宋体" panose="02010600030101010101" pitchFamily="2" charset="-122"/>
              </a:rPr>
              <a:t>”或“</a:t>
            </a:r>
            <a:r>
              <a:rPr sz="2400" b="1">
                <a:solidFill>
                  <a:srgbClr val="C00000"/>
                </a:solidFill>
                <a:latin typeface="宋体" panose="02010600030101010101" pitchFamily="2" charset="-122"/>
                <a:ea typeface="宋体" panose="02010600030101010101" pitchFamily="2" charset="-122"/>
              </a:rPr>
              <a:t>失业高估</a:t>
            </a:r>
            <a:r>
              <a:rPr sz="2400">
                <a:latin typeface="宋体" panose="02010600030101010101" pitchFamily="2" charset="-122"/>
                <a:ea typeface="宋体" panose="02010600030101010101" pitchFamily="2" charset="-122"/>
              </a:rPr>
              <a:t>”倾向。</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410" name="矩形 3"/>
          <p:cNvSpPr/>
          <p:nvPr/>
        </p:nvSpPr>
        <p:spPr>
          <a:xfrm>
            <a:off x="20955" y="3495675"/>
            <a:ext cx="7000875" cy="2157095"/>
          </a:xfrm>
          <a:prstGeom prst="rect">
            <a:avLst/>
          </a:prstGeom>
          <a:solidFill>
            <a:srgbClr val="FF9298"/>
          </a:solidFill>
          <a:ln w="9525">
            <a:noFill/>
          </a:ln>
        </p:spPr>
        <p:txBody>
          <a:bodyPr anchor="ctr"/>
          <a:p>
            <a:pPr lvl="0" algn="ctr" eaLnBrk="1" hangingPunct="1"/>
            <a:endParaRPr lang="zh-CN" altLang="en-US" sz="1800" dirty="0">
              <a:solidFill>
                <a:srgbClr val="FFFFFF"/>
              </a:solidFill>
              <a:latin typeface="Calibri" panose="020F0502020204030204" pitchFamily="34" charset="0"/>
              <a:ea typeface="宋体" panose="02010600030101010101" pitchFamily="2" charset="-122"/>
            </a:endParaRPr>
          </a:p>
        </p:txBody>
      </p:sp>
      <p:sp>
        <p:nvSpPr>
          <p:cNvPr id="8" name="文本框 7"/>
          <p:cNvSpPr txBox="1"/>
          <p:nvPr/>
        </p:nvSpPr>
        <p:spPr>
          <a:xfrm>
            <a:off x="606425" y="4002405"/>
            <a:ext cx="5829935" cy="1014730"/>
          </a:xfrm>
          <a:prstGeom prst="rect">
            <a:avLst/>
          </a:prstGeom>
          <a:noFill/>
        </p:spPr>
        <p:txBody>
          <a:bodyPr wrap="square" rtlCol="0">
            <a:spAutoFit/>
          </a:bodyPr>
          <a:p>
            <a:r>
              <a:rPr lang="zh-CN" altLang="en-US" sz="6000" b="1">
                <a:solidFill>
                  <a:schemeClr val="bg1"/>
                </a:solidFill>
                <a:latin typeface="微软雅黑" panose="020B0503020204020204" pitchFamily="34" charset="-122"/>
                <a:ea typeface="微软雅黑" panose="020B0503020204020204" pitchFamily="34" charset="-122"/>
              </a:rPr>
              <a:t>自考卷面破译</a:t>
            </a:r>
            <a:endParaRPr lang="zh-CN" altLang="en-US" sz="6000" b="1">
              <a:solidFill>
                <a:schemeClr val="bg1"/>
              </a:solidFill>
              <a:latin typeface="微软雅黑" panose="020B0503020204020204" pitchFamily="34" charset="-122"/>
              <a:ea typeface="微软雅黑" panose="020B0503020204020204" pitchFamily="34" charset="-122"/>
            </a:endParaRPr>
          </a:p>
        </p:txBody>
      </p:sp>
      <p:grpSp>
        <p:nvGrpSpPr>
          <p:cNvPr id="18" name="组合 17"/>
          <p:cNvGrpSpPr/>
          <p:nvPr/>
        </p:nvGrpSpPr>
        <p:grpSpPr>
          <a:xfrm>
            <a:off x="4377055" y="1044575"/>
            <a:ext cx="2562860" cy="1168400"/>
            <a:chOff x="6784" y="1063"/>
            <a:chExt cx="4036" cy="1840"/>
          </a:xfrm>
        </p:grpSpPr>
        <p:grpSp>
          <p:nvGrpSpPr>
            <p:cNvPr id="14" name="组合 13"/>
            <p:cNvGrpSpPr/>
            <p:nvPr>
              <p:custDataLst>
                <p:tags r:id="rId1"/>
              </p:custDataLst>
            </p:nvPr>
          </p:nvGrpSpPr>
          <p:grpSpPr>
            <a:xfrm>
              <a:off x="6784" y="1063"/>
              <a:ext cx="4037" cy="1840"/>
              <a:chOff x="6768" y="1063"/>
              <a:chExt cx="4037" cy="1840"/>
            </a:xfrm>
          </p:grpSpPr>
          <p:sp>
            <p:nvSpPr>
              <p:cNvPr id="15" name="矩形 14"/>
              <p:cNvSpPr/>
              <p:nvPr>
                <p:custDataLst>
                  <p:tags r:id="rId2"/>
                </p:custDataLst>
              </p:nvPr>
            </p:nvSpPr>
            <p:spPr>
              <a:xfrm>
                <a:off x="6893" y="1221"/>
                <a:ext cx="3913" cy="16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6" name="矩形 15"/>
              <p:cNvSpPr/>
              <p:nvPr>
                <p:custDataLst>
                  <p:tags r:id="rId3"/>
                </p:custDataLst>
              </p:nvPr>
            </p:nvSpPr>
            <p:spPr>
              <a:xfrm>
                <a:off x="6768" y="1063"/>
                <a:ext cx="3913" cy="1683"/>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17" name="Title 6"/>
            <p:cNvSpPr txBox="1"/>
            <p:nvPr>
              <p:custDataLst>
                <p:tags r:id="rId4"/>
              </p:custDataLst>
            </p:nvPr>
          </p:nvSpPr>
          <p:spPr>
            <a:xfrm>
              <a:off x="7037" y="1266"/>
              <a:ext cx="3406" cy="1277"/>
            </a:xfrm>
            <a:prstGeom prst="rect">
              <a:avLst/>
            </a:prstGeom>
            <a:noFill/>
            <a:ln w="3175">
              <a:noFill/>
              <a:prstDash val="dash"/>
            </a:ln>
            <a:extLst>
              <a:ext uri="{909E8E84-426E-40DD-AFC4-6F175D3DCCD1}">
                <a14:hiddenFill xmlns:a14="http://schemas.microsoft.com/office/drawing/2010/main">
                  <a:solidFill>
                    <a:schemeClr val="bg2"/>
                  </a:solidFill>
                </a14:hiddenFill>
              </a:ext>
            </a:extLst>
          </p:spPr>
          <p:txBody>
            <a:bodyPr wrap="none" lIns="72000" tIns="36195" rIns="72000" bIns="36195" anchor="t" anchorCtr="0">
              <a:sp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a:lnSpc>
                  <a:spcPct val="100000"/>
                </a:lnSpc>
                <a:spcBef>
                  <a:spcPts val="1000"/>
                </a:spcBef>
                <a:spcAft>
                  <a:spcPts val="0"/>
                </a:spcAft>
                <a:buSzPct val="100000"/>
                <a:buFont typeface="Arial" panose="020B0604020202020204" pitchFamily="34" charset="0"/>
                <a:buNone/>
              </a:pPr>
              <a:r>
                <a:rPr lang="zh-CN" altLang="en-US" sz="4800" b="1" spc="502">
                  <a:ln w="3175">
                    <a:noFill/>
                    <a:prstDash val="dash"/>
                  </a:ln>
                  <a:solidFill>
                    <a:schemeClr val="tx1">
                      <a:lumMod val="50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考场篇</a:t>
              </a:r>
              <a:endParaRPr lang="zh-CN" altLang="en-US" sz="4800" b="1" spc="502">
                <a:ln w="3175">
                  <a:noFill/>
                  <a:prstDash val="dash"/>
                </a:ln>
                <a:solidFill>
                  <a:schemeClr val="tx1">
                    <a:lumMod val="50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圆角矩形 7"/>
          <p:cNvSpPr/>
          <p:nvPr/>
        </p:nvSpPr>
        <p:spPr>
          <a:xfrm>
            <a:off x="766128" y="819150"/>
            <a:ext cx="9594850" cy="5219700"/>
          </a:xfrm>
          <a:prstGeom prst="roundRect">
            <a:avLst/>
          </a:prstGeom>
          <a:noFill/>
          <a:ln>
            <a:solidFill>
              <a:srgbClr val="4188CE"/>
            </a:solidFill>
          </a:ln>
          <a:extLst>
            <a:ext uri="{909E8E84-426E-40DD-AFC4-6F175D3DCCD1}">
              <a14:hiddenFill xmlns:a14="http://schemas.microsoft.com/office/drawing/2010/main">
                <a:solidFill>
                  <a:srgbClr val="4188CE"/>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indent="0" algn="l" fontAlgn="base">
              <a:lnSpc>
                <a:spcPct val="160000"/>
              </a:lnSpc>
              <a:buNone/>
            </a:pPr>
            <a:r>
              <a:rPr lang="en-US" altLang="zh-CN" sz="2400" strike="noStrike" noProof="1" dirty="0">
                <a:solidFill>
                  <a:schemeClr val="tx1"/>
                </a:solidFill>
                <a:latin typeface="楷体" panose="02010609060101010101" charset="-122"/>
                <a:ea typeface="楷体" panose="02010609060101010101" charset="-122"/>
                <a:cs typeface="楷体" panose="02010609060101010101" charset="-122"/>
              </a:rPr>
              <a:t>1.</a:t>
            </a:r>
            <a:r>
              <a:rPr lang="zh-CN" altLang="en-US" sz="2400" strike="noStrike" noProof="1" dirty="0">
                <a:solidFill>
                  <a:schemeClr val="tx1"/>
                </a:solidFill>
                <a:latin typeface="楷体" panose="02010609060101010101" charset="-122"/>
                <a:ea typeface="楷体" panose="02010609060101010101" charset="-122"/>
                <a:cs typeface="楷体" panose="02010609060101010101" charset="-122"/>
              </a:rPr>
              <a:t>考试准备：</a:t>
            </a:r>
            <a:r>
              <a:rPr sz="2400" b="1" strike="noStrike" noProof="1" dirty="0" err="1">
                <a:solidFill>
                  <a:srgbClr val="C00000"/>
                </a:solidFill>
                <a:latin typeface="楷体" panose="02010609060101010101" charset="-122"/>
                <a:ea typeface="楷体" panose="02010609060101010101" charset="-122"/>
                <a:cs typeface="楷体" panose="02010609060101010101" charset="-122"/>
              </a:rPr>
              <a:t>黑色</a:t>
            </a:r>
            <a:r>
              <a:rPr lang="zh-CN" altLang="en-US" sz="2400" b="1" strike="noStrike" noProof="1" dirty="0">
                <a:solidFill>
                  <a:srgbClr val="C00000"/>
                </a:solidFill>
                <a:latin typeface="楷体" panose="02010609060101010101" charset="-122"/>
                <a:ea typeface="楷体" panose="02010609060101010101" charset="-122"/>
                <a:cs typeface="楷体" panose="02010609060101010101" charset="-122"/>
              </a:rPr>
              <a:t>签字笔</a:t>
            </a:r>
            <a:r>
              <a:rPr lang="zh-CN" altLang="en-US" sz="2400" strike="noStrike" noProof="1" dirty="0">
                <a:solidFill>
                  <a:schemeClr val="tx1"/>
                </a:solidFill>
                <a:latin typeface="楷体" panose="02010609060101010101" charset="-122"/>
                <a:ea typeface="楷体" panose="02010609060101010101" charset="-122"/>
                <a:cs typeface="楷体" panose="02010609060101010101" charset="-122"/>
              </a:rPr>
              <a:t>、</a:t>
            </a:r>
            <a:r>
              <a:rPr sz="2400" b="1" strike="noStrike" noProof="1" dirty="0">
                <a:solidFill>
                  <a:srgbClr val="C00000"/>
                </a:solidFill>
                <a:latin typeface="楷体" panose="02010609060101010101" charset="-122"/>
                <a:ea typeface="楷体" panose="02010609060101010101" charset="-122"/>
                <a:cs typeface="楷体" panose="02010609060101010101" charset="-122"/>
              </a:rPr>
              <a:t>2B铅笔</a:t>
            </a:r>
            <a:r>
              <a:rPr lang="zh-CN" altLang="en-US" sz="2400" strike="noStrike" noProof="1" dirty="0">
                <a:solidFill>
                  <a:schemeClr val="tx1"/>
                </a:solidFill>
                <a:latin typeface="楷体" panose="02010609060101010101" charset="-122"/>
                <a:ea typeface="楷体" panose="02010609060101010101" charset="-122"/>
                <a:cs typeface="楷体" panose="02010609060101010101" charset="-122"/>
              </a:rPr>
              <a:t>、</a:t>
            </a:r>
            <a:r>
              <a:rPr sz="2400" b="1" strike="noStrike" noProof="1" dirty="0" err="1">
                <a:solidFill>
                  <a:srgbClr val="C00000"/>
                </a:solidFill>
                <a:latin typeface="楷体" panose="02010609060101010101" charset="-122"/>
                <a:ea typeface="楷体" panose="02010609060101010101" charset="-122"/>
                <a:cs typeface="楷体" panose="02010609060101010101" charset="-122"/>
              </a:rPr>
              <a:t>橡皮擦</a:t>
            </a:r>
            <a:r>
              <a:rPr lang="zh-CN" altLang="en-US" sz="2400" strike="noStrike" noProof="1" dirty="0">
                <a:solidFill>
                  <a:schemeClr val="tx1"/>
                </a:solidFill>
                <a:latin typeface="楷体" panose="02010609060101010101" charset="-122"/>
                <a:ea typeface="楷体" panose="02010609060101010101" charset="-122"/>
                <a:cs typeface="楷体" panose="02010609060101010101" charset="-122"/>
                <a:sym typeface="+mn-ea"/>
              </a:rPr>
              <a:t>、</a:t>
            </a:r>
            <a:r>
              <a:rPr sz="2400" b="1" strike="noStrike" noProof="1" dirty="0" err="1">
                <a:solidFill>
                  <a:srgbClr val="C00000"/>
                </a:solidFill>
                <a:latin typeface="楷体" panose="02010609060101010101" charset="-122"/>
                <a:ea typeface="楷体" panose="02010609060101010101" charset="-122"/>
                <a:cs typeface="楷体" panose="02010609060101010101" charset="-122"/>
              </a:rPr>
              <a:t>身份证</a:t>
            </a:r>
            <a:r>
              <a:rPr lang="zh-CN" altLang="en-US" sz="2400" strike="noStrike" noProof="1" dirty="0">
                <a:solidFill>
                  <a:schemeClr val="tx1"/>
                </a:solidFill>
                <a:latin typeface="楷体" panose="02010609060101010101" charset="-122"/>
                <a:ea typeface="楷体" panose="02010609060101010101" charset="-122"/>
                <a:cs typeface="楷体" panose="02010609060101010101" charset="-122"/>
              </a:rPr>
              <a:t>、</a:t>
            </a:r>
            <a:r>
              <a:rPr sz="2400" b="1" strike="noStrike" noProof="1" dirty="0" err="1">
                <a:solidFill>
                  <a:srgbClr val="C00000"/>
                </a:solidFill>
                <a:latin typeface="楷体" panose="02010609060101010101" charset="-122"/>
                <a:ea typeface="楷体" panose="02010609060101010101" charset="-122"/>
                <a:cs typeface="楷体" panose="02010609060101010101" charset="-122"/>
              </a:rPr>
              <a:t>准考证</a:t>
            </a:r>
            <a:r>
              <a:rPr lang="zh-CN" altLang="en-US" sz="2400" strike="noStrike" noProof="1" dirty="0">
                <a:solidFill>
                  <a:schemeClr val="tx1"/>
                </a:solidFill>
                <a:latin typeface="楷体" panose="02010609060101010101" charset="-122"/>
                <a:ea typeface="楷体" panose="02010609060101010101" charset="-122"/>
                <a:cs typeface="楷体" panose="02010609060101010101" charset="-122"/>
              </a:rPr>
              <a:t>。</a:t>
            </a:r>
            <a:endParaRPr lang="zh-CN" altLang="en-US" sz="2400" strike="noStrike" noProof="1" dirty="0">
              <a:solidFill>
                <a:schemeClr val="tx1"/>
              </a:solidFill>
              <a:latin typeface="楷体" panose="02010609060101010101" charset="-122"/>
              <a:ea typeface="楷体" panose="02010609060101010101" charset="-122"/>
              <a:cs typeface="楷体" panose="02010609060101010101" charset="-122"/>
            </a:endParaRPr>
          </a:p>
          <a:p>
            <a:pPr indent="0" algn="l" fontAlgn="base">
              <a:lnSpc>
                <a:spcPct val="160000"/>
              </a:lnSpc>
              <a:buNone/>
            </a:pPr>
            <a:r>
              <a:rPr lang="en-US" altLang="zh-CN" sz="2400" strike="noStrike" noProof="1" dirty="0">
                <a:solidFill>
                  <a:schemeClr val="tx1"/>
                </a:solidFill>
                <a:latin typeface="楷体" panose="02010609060101010101" charset="-122"/>
                <a:ea typeface="楷体" panose="02010609060101010101" charset="-122"/>
                <a:cs typeface="楷体" panose="02010609060101010101" charset="-122"/>
              </a:rPr>
              <a:t>2.拿到答题卡时，</a:t>
            </a:r>
            <a:r>
              <a:rPr sz="2400" b="1" strike="noStrike" noProof="1" dirty="0">
                <a:solidFill>
                  <a:srgbClr val="0070C0"/>
                </a:solidFill>
                <a:latin typeface="楷体" panose="02010609060101010101" charset="-122"/>
                <a:ea typeface="楷体" panose="02010609060101010101" charset="-122"/>
                <a:cs typeface="楷体" panose="02010609060101010101" charset="-122"/>
              </a:rPr>
              <a:t>检查答题卡</a:t>
            </a:r>
            <a:r>
              <a:rPr lang="en-US" altLang="zh-CN" sz="2400" strike="noStrike" noProof="1" dirty="0">
                <a:solidFill>
                  <a:schemeClr val="tx1"/>
                </a:solidFill>
                <a:latin typeface="楷体" panose="02010609060101010101" charset="-122"/>
                <a:ea typeface="楷体" panose="02010609060101010101" charset="-122"/>
                <a:cs typeface="楷体" panose="02010609060101010101" charset="-122"/>
              </a:rPr>
              <a:t>正反面，如果发现答题卡字迹模糊、行列歪斜或单面缺印等现象，要及时报告，更换答题卡。</a:t>
            </a:r>
            <a:endParaRPr lang="en-US" altLang="zh-CN" sz="2400" strike="noStrike" noProof="1" dirty="0">
              <a:solidFill>
                <a:schemeClr val="tx1"/>
              </a:solidFill>
              <a:latin typeface="楷体" panose="02010609060101010101" charset="-122"/>
              <a:ea typeface="楷体" panose="02010609060101010101" charset="-122"/>
              <a:cs typeface="楷体" panose="02010609060101010101" charset="-122"/>
            </a:endParaRPr>
          </a:p>
          <a:p>
            <a:pPr indent="0" algn="l" fontAlgn="base">
              <a:lnSpc>
                <a:spcPct val="160000"/>
              </a:lnSpc>
              <a:buNone/>
            </a:pPr>
            <a:r>
              <a:rPr sz="2400" strike="noStrike" noProof="1" dirty="0">
                <a:solidFill>
                  <a:schemeClr val="tx1"/>
                </a:solidFill>
                <a:latin typeface="楷体" panose="02010609060101010101" charset="-122"/>
                <a:ea typeface="楷体" panose="02010609060101010101" charset="-122"/>
                <a:cs typeface="楷体" panose="02010609060101010101" charset="-122"/>
              </a:rPr>
              <a:t>3.</a:t>
            </a:r>
            <a:r>
              <a:rPr sz="2400" strike="noStrike" noProof="1" dirty="0">
                <a:solidFill>
                  <a:schemeClr val="tx1"/>
                </a:solidFill>
                <a:latin typeface="楷体" panose="02010609060101010101" charset="-122"/>
                <a:ea typeface="楷体" panose="02010609060101010101" charset="-122"/>
                <a:cs typeface="楷体" panose="02010609060101010101" charset="-122"/>
                <a:sym typeface="+mn-ea"/>
              </a:rPr>
              <a:t>答题前，考生须在答题卡的规定区域用黑色签字笔</a:t>
            </a:r>
            <a:r>
              <a:rPr sz="2400" b="1" strike="noStrike" noProof="1" dirty="0">
                <a:solidFill>
                  <a:srgbClr val="0070C0"/>
                </a:solidFill>
                <a:latin typeface="楷体" panose="02010609060101010101" charset="-122"/>
                <a:ea typeface="楷体" panose="02010609060101010101" charset="-122"/>
                <a:cs typeface="楷体" panose="02010609060101010101" charset="-122"/>
                <a:sym typeface="+mn-ea"/>
              </a:rPr>
              <a:t>填写姓名</a:t>
            </a:r>
            <a:r>
              <a:rPr sz="2400" strike="noStrike" noProof="1" dirty="0" smtClean="0">
                <a:solidFill>
                  <a:schemeClr val="tx1"/>
                </a:solidFill>
                <a:latin typeface="楷体" panose="02010609060101010101" charset="-122"/>
                <a:ea typeface="楷体" panose="02010609060101010101" charset="-122"/>
                <a:cs typeface="楷体" panose="02010609060101010101" charset="-122"/>
                <a:sym typeface="+mn-ea"/>
              </a:rPr>
              <a:t>、</a:t>
            </a:r>
            <a:endParaRPr lang="en-US" sz="2400" strike="noStrike" noProof="1" dirty="0" smtClean="0">
              <a:solidFill>
                <a:schemeClr val="tx1"/>
              </a:solidFill>
              <a:latin typeface="楷体" panose="02010609060101010101" charset="-122"/>
              <a:ea typeface="楷体" panose="02010609060101010101" charset="-122"/>
              <a:cs typeface="楷体" panose="02010609060101010101" charset="-122"/>
              <a:sym typeface="+mn-ea"/>
            </a:endParaRPr>
          </a:p>
          <a:p>
            <a:pPr indent="0" algn="l" fontAlgn="base">
              <a:lnSpc>
                <a:spcPct val="160000"/>
              </a:lnSpc>
              <a:buNone/>
            </a:pPr>
            <a:r>
              <a:rPr sz="2400" b="1" strike="noStrike" noProof="1" dirty="0" err="1" smtClean="0">
                <a:solidFill>
                  <a:srgbClr val="0070C0"/>
                </a:solidFill>
                <a:latin typeface="楷体" panose="02010609060101010101" charset="-122"/>
                <a:ea typeface="楷体" panose="02010609060101010101" charset="-122"/>
                <a:cs typeface="楷体" panose="02010609060101010101" charset="-122"/>
                <a:sym typeface="+mn-ea"/>
              </a:rPr>
              <a:t>准考证号</a:t>
            </a:r>
            <a:r>
              <a:rPr sz="2400" strike="noStrike" noProof="1" dirty="0" err="1">
                <a:solidFill>
                  <a:schemeClr val="tx1"/>
                </a:solidFill>
                <a:latin typeface="楷体" panose="02010609060101010101" charset="-122"/>
                <a:ea typeface="楷体" panose="02010609060101010101" charset="-122"/>
                <a:cs typeface="楷体" panose="02010609060101010101" charset="-122"/>
                <a:sym typeface="+mn-ea"/>
              </a:rPr>
              <a:t>、</a:t>
            </a:r>
            <a:r>
              <a:rPr sz="2400" b="1" strike="noStrike" noProof="1" dirty="0" err="1">
                <a:solidFill>
                  <a:srgbClr val="0070C0"/>
                </a:solidFill>
                <a:latin typeface="楷体" panose="02010609060101010101" charset="-122"/>
                <a:ea typeface="楷体" panose="02010609060101010101" charset="-122"/>
                <a:cs typeface="楷体" panose="02010609060101010101" charset="-122"/>
                <a:sym typeface="+mn-ea"/>
              </a:rPr>
              <a:t>座位号</a:t>
            </a:r>
            <a:r>
              <a:rPr sz="2400" strike="noStrike" noProof="1" dirty="0" err="1">
                <a:solidFill>
                  <a:schemeClr val="tx1"/>
                </a:solidFill>
                <a:latin typeface="楷体" panose="02010609060101010101" charset="-122"/>
                <a:ea typeface="楷体" panose="02010609060101010101" charset="-122"/>
                <a:cs typeface="楷体" panose="02010609060101010101" charset="-122"/>
                <a:sym typeface="+mn-ea"/>
              </a:rPr>
              <a:t>、</a:t>
            </a:r>
            <a:r>
              <a:rPr sz="2400" b="1" strike="noStrike" noProof="1" dirty="0" err="1">
                <a:solidFill>
                  <a:srgbClr val="0070C0"/>
                </a:solidFill>
                <a:latin typeface="楷体" panose="02010609060101010101" charset="-122"/>
                <a:ea typeface="楷体" panose="02010609060101010101" charset="-122"/>
                <a:cs typeface="楷体" panose="02010609060101010101" charset="-122"/>
                <a:sym typeface="+mn-ea"/>
              </a:rPr>
              <a:t>课程代码</a:t>
            </a:r>
            <a:r>
              <a:rPr sz="2400" strike="noStrike" noProof="1" dirty="0" err="1">
                <a:solidFill>
                  <a:schemeClr val="tx1"/>
                </a:solidFill>
                <a:latin typeface="楷体" panose="02010609060101010101" charset="-122"/>
                <a:ea typeface="楷体" panose="02010609060101010101" charset="-122"/>
                <a:cs typeface="楷体" panose="02010609060101010101" charset="-122"/>
                <a:sym typeface="+mn-ea"/>
              </a:rPr>
              <a:t>和</a:t>
            </a:r>
            <a:r>
              <a:rPr sz="2400" b="1" strike="noStrike" noProof="1" dirty="0" err="1">
                <a:solidFill>
                  <a:srgbClr val="0070C0"/>
                </a:solidFill>
                <a:latin typeface="楷体" panose="02010609060101010101" charset="-122"/>
                <a:ea typeface="楷体" panose="02010609060101010101" charset="-122"/>
                <a:cs typeface="楷体" panose="02010609060101010101" charset="-122"/>
                <a:sym typeface="+mn-ea"/>
              </a:rPr>
              <a:t>考生笔迹确认</a:t>
            </a:r>
            <a:r>
              <a:rPr sz="2400" strike="noStrike" noProof="1" dirty="0" err="1">
                <a:solidFill>
                  <a:schemeClr val="tx1"/>
                </a:solidFill>
                <a:latin typeface="楷体" panose="02010609060101010101" charset="-122"/>
                <a:ea typeface="楷体" panose="02010609060101010101" charset="-122"/>
                <a:cs typeface="楷体" panose="02010609060101010101" charset="-122"/>
                <a:sym typeface="+mn-ea"/>
              </a:rPr>
              <a:t>部分</a:t>
            </a:r>
            <a:r>
              <a:rPr sz="2400" strike="noStrike" noProof="1" dirty="0">
                <a:solidFill>
                  <a:schemeClr val="tx1"/>
                </a:solidFill>
                <a:latin typeface="楷体" panose="02010609060101010101" charset="-122"/>
                <a:ea typeface="楷体" panose="02010609060101010101" charset="-122"/>
                <a:cs typeface="楷体" panose="02010609060101010101" charset="-122"/>
                <a:sym typeface="+mn-ea"/>
              </a:rPr>
              <a:t>。</a:t>
            </a:r>
            <a:endParaRPr sz="2400" strike="noStrike" noProof="1" dirty="0">
              <a:solidFill>
                <a:schemeClr val="tx1"/>
              </a:solidFill>
              <a:latin typeface="楷体" panose="02010609060101010101" charset="-122"/>
              <a:ea typeface="楷体" panose="02010609060101010101" charset="-122"/>
              <a:cs typeface="楷体" panose="02010609060101010101" charset="-122"/>
            </a:endParaRPr>
          </a:p>
          <a:p>
            <a:pPr indent="0" algn="l" fontAlgn="base">
              <a:lnSpc>
                <a:spcPct val="160000"/>
              </a:lnSpc>
              <a:buNone/>
            </a:pPr>
            <a:r>
              <a:rPr lang="en-US" sz="2400" strike="noStrike" noProof="1" dirty="0">
                <a:solidFill>
                  <a:schemeClr val="tx1"/>
                </a:solidFill>
                <a:latin typeface="楷体" panose="02010609060101010101" charset="-122"/>
                <a:ea typeface="楷体" panose="02010609060101010101" charset="-122"/>
                <a:cs typeface="楷体" panose="02010609060101010101" charset="-122"/>
              </a:rPr>
              <a:t>4</a:t>
            </a:r>
            <a:r>
              <a:rPr sz="2400" strike="noStrike" noProof="1" dirty="0">
                <a:solidFill>
                  <a:schemeClr val="tx1"/>
                </a:solidFill>
                <a:latin typeface="楷体" panose="02010609060101010101" charset="-122"/>
                <a:ea typeface="楷体" panose="02010609060101010101" charset="-122"/>
                <a:cs typeface="楷体" panose="02010609060101010101" charset="-122"/>
              </a:rPr>
              <a:t>.考生拿到</a:t>
            </a:r>
            <a:r>
              <a:rPr sz="2400" b="1" strike="noStrike" noProof="1" dirty="0">
                <a:solidFill>
                  <a:srgbClr val="0070C0"/>
                </a:solidFill>
                <a:latin typeface="楷体" panose="02010609060101010101" charset="-122"/>
                <a:ea typeface="楷体" panose="02010609060101010101" charset="-122"/>
                <a:cs typeface="楷体" panose="02010609060101010101" charset="-122"/>
              </a:rPr>
              <a:t>条形码</a:t>
            </a:r>
            <a:r>
              <a:rPr sz="2400" strike="noStrike" noProof="1" dirty="0">
                <a:solidFill>
                  <a:schemeClr val="tx1"/>
                </a:solidFill>
                <a:latin typeface="楷体" panose="02010609060101010101" charset="-122"/>
                <a:ea typeface="楷体" panose="02010609060101010101" charset="-122"/>
                <a:cs typeface="楷体" panose="02010609060101010101" charset="-122"/>
              </a:rPr>
              <a:t>后，仔细</a:t>
            </a:r>
            <a:r>
              <a:rPr sz="2400" b="1" strike="noStrike" noProof="1" dirty="0">
                <a:solidFill>
                  <a:srgbClr val="0070C0"/>
                </a:solidFill>
                <a:latin typeface="楷体" panose="02010609060101010101" charset="-122"/>
                <a:ea typeface="楷体" panose="02010609060101010101" charset="-122"/>
                <a:cs typeface="楷体" panose="02010609060101010101" charset="-122"/>
              </a:rPr>
              <a:t>核对</a:t>
            </a:r>
            <a:r>
              <a:rPr sz="2400" strike="noStrike" noProof="1" dirty="0">
                <a:solidFill>
                  <a:schemeClr val="tx1"/>
                </a:solidFill>
                <a:latin typeface="楷体" panose="02010609060101010101" charset="-122"/>
                <a:ea typeface="楷体" panose="02010609060101010101" charset="-122"/>
                <a:cs typeface="楷体" panose="02010609060101010101" charset="-122"/>
              </a:rPr>
              <a:t>条形码上的考生</a:t>
            </a:r>
            <a:r>
              <a:rPr sz="2400" b="1" strike="noStrike" noProof="1" dirty="0">
                <a:solidFill>
                  <a:srgbClr val="0070C0"/>
                </a:solidFill>
                <a:latin typeface="楷体" panose="02010609060101010101" charset="-122"/>
                <a:ea typeface="楷体" panose="02010609060101010101" charset="-122"/>
                <a:cs typeface="楷体" panose="02010609060101010101" charset="-122"/>
              </a:rPr>
              <a:t>信息</a:t>
            </a:r>
            <a:r>
              <a:rPr sz="2400" strike="noStrike" noProof="1" dirty="0">
                <a:solidFill>
                  <a:schemeClr val="tx1"/>
                </a:solidFill>
                <a:latin typeface="楷体" panose="02010609060101010101" charset="-122"/>
                <a:ea typeface="楷体" panose="02010609060101010101" charset="-122"/>
                <a:cs typeface="楷体" panose="02010609060101010101" charset="-122"/>
              </a:rPr>
              <a:t>是否</a:t>
            </a:r>
            <a:r>
              <a:rPr lang="zh-CN" sz="2400" strike="noStrike" noProof="1" dirty="0">
                <a:solidFill>
                  <a:schemeClr val="tx1"/>
                </a:solidFill>
                <a:latin typeface="楷体" panose="02010609060101010101" charset="-122"/>
                <a:ea typeface="楷体" panose="02010609060101010101" charset="-122"/>
                <a:cs typeface="楷体" panose="02010609060101010101" charset="-122"/>
              </a:rPr>
              <a:t>正确</a:t>
            </a:r>
            <a:r>
              <a:rPr sz="2400" strike="noStrike" noProof="1" dirty="0" smtClean="0">
                <a:solidFill>
                  <a:schemeClr val="tx1"/>
                </a:solidFill>
                <a:latin typeface="楷体" panose="02010609060101010101" charset="-122"/>
                <a:ea typeface="楷体" panose="02010609060101010101" charset="-122"/>
                <a:cs typeface="楷体" panose="02010609060101010101" charset="-122"/>
              </a:rPr>
              <a:t>，</a:t>
            </a:r>
            <a:endParaRPr lang="en-US" sz="2400" strike="noStrike" noProof="1" dirty="0" smtClean="0">
              <a:solidFill>
                <a:schemeClr val="tx1"/>
              </a:solidFill>
              <a:latin typeface="楷体" panose="02010609060101010101" charset="-122"/>
              <a:ea typeface="楷体" panose="02010609060101010101" charset="-122"/>
              <a:cs typeface="楷体" panose="02010609060101010101" charset="-122"/>
            </a:endParaRPr>
          </a:p>
          <a:p>
            <a:pPr indent="0" algn="l" fontAlgn="base">
              <a:lnSpc>
                <a:spcPct val="160000"/>
              </a:lnSpc>
              <a:buNone/>
            </a:pPr>
            <a:r>
              <a:rPr sz="2400" strike="noStrike" noProof="1" dirty="0" smtClean="0">
                <a:solidFill>
                  <a:schemeClr val="tx1"/>
                </a:solidFill>
                <a:latin typeface="楷体" panose="02010609060101010101" charset="-122"/>
                <a:ea typeface="楷体" panose="02010609060101010101" charset="-122"/>
                <a:cs typeface="楷体" panose="02010609060101010101" charset="-122"/>
              </a:rPr>
              <a:t>有问题立即反映</a:t>
            </a:r>
            <a:r>
              <a:rPr sz="2400" strike="noStrike" noProof="1" dirty="0">
                <a:solidFill>
                  <a:schemeClr val="tx1"/>
                </a:solidFill>
                <a:latin typeface="楷体" panose="02010609060101010101" charset="-122"/>
                <a:ea typeface="楷体" panose="02010609060101010101" charset="-122"/>
                <a:cs typeface="楷体" panose="02010609060101010101" charset="-122"/>
              </a:rPr>
              <a:t>。考生须将条形码正确粘贴到“</a:t>
            </a:r>
            <a:r>
              <a:rPr sz="2400" b="1" strike="noStrike" noProof="1" dirty="0" err="1">
                <a:solidFill>
                  <a:srgbClr val="0070C0"/>
                </a:solidFill>
                <a:latin typeface="楷体" panose="02010609060101010101" charset="-122"/>
                <a:ea typeface="楷体" panose="02010609060101010101" charset="-122"/>
                <a:cs typeface="楷体" panose="02010609060101010101" charset="-122"/>
              </a:rPr>
              <a:t>条形码粘贴处</a:t>
            </a:r>
            <a:r>
              <a:rPr sz="2400" strike="noStrike" noProof="1" dirty="0">
                <a:solidFill>
                  <a:schemeClr val="tx1"/>
                </a:solidFill>
                <a:latin typeface="楷体" panose="02010609060101010101" charset="-122"/>
                <a:ea typeface="楷体" panose="02010609060101010101" charset="-122"/>
                <a:cs typeface="楷体" panose="02010609060101010101" charset="-122"/>
              </a:rPr>
              <a:t>”，</a:t>
            </a:r>
            <a:r>
              <a:rPr sz="2400" strike="noStrike" noProof="1" dirty="0" err="1">
                <a:solidFill>
                  <a:schemeClr val="tx1"/>
                </a:solidFill>
                <a:latin typeface="楷体" panose="02010609060101010101" charset="-122"/>
                <a:ea typeface="楷体" panose="02010609060101010101" charset="-122"/>
                <a:cs typeface="楷体" panose="02010609060101010101" charset="-122"/>
              </a:rPr>
              <a:t>条形码须在条码框内横向粘贴</a:t>
            </a:r>
            <a:r>
              <a:rPr sz="2400" strike="noStrike" noProof="1" dirty="0">
                <a:solidFill>
                  <a:schemeClr val="tx1"/>
                </a:solidFill>
                <a:latin typeface="楷体" panose="02010609060101010101" charset="-122"/>
                <a:ea typeface="楷体" panose="02010609060101010101" charset="-122"/>
                <a:cs typeface="楷体" panose="02010609060101010101" charset="-122"/>
              </a:rPr>
              <a:t>。</a:t>
            </a:r>
            <a:endParaRPr lang="zh-CN" altLang="en-US" sz="2400" b="1" strike="noStrike" noProof="1" dirty="0">
              <a:solidFill>
                <a:srgbClr val="C00000"/>
              </a:solidFill>
              <a:latin typeface="楷体" panose="02010609060101010101" charset="-122"/>
              <a:ea typeface="楷体" panose="02010609060101010101" charset="-122"/>
              <a:cs typeface="楷体" panose="02010609060101010101" charset="-122"/>
            </a:endParaRPr>
          </a:p>
        </p:txBody>
      </p:sp>
      <p:sp>
        <p:nvSpPr>
          <p:cNvPr id="141314" name="文本框 1"/>
          <p:cNvSpPr txBox="1"/>
          <p:nvPr/>
        </p:nvSpPr>
        <p:spPr>
          <a:xfrm>
            <a:off x="1779588" y="155575"/>
            <a:ext cx="2214880" cy="583565"/>
          </a:xfrm>
          <a:prstGeom prst="rect">
            <a:avLst/>
          </a:prstGeom>
          <a:noFill/>
          <a:ln w="9525">
            <a:noFill/>
          </a:ln>
        </p:spPr>
        <p:txBody>
          <a:bodyPr wrap="none" anchor="t">
            <a:spAutoFit/>
          </a:bodyPr>
          <a:p>
            <a:r>
              <a:rPr lang="zh-CN" altLang="en-US" sz="3200">
                <a:latin typeface="楷体" panose="02010609060101010101" charset="-122"/>
                <a:ea typeface="楷体" panose="02010609060101010101" charset="-122"/>
                <a:sym typeface="宋体" panose="02010600030101010101" pitchFamily="2" charset="-122"/>
              </a:rPr>
              <a:t>考前注意：</a:t>
            </a:r>
            <a:endParaRPr lang="zh-CN" altLang="en-US" sz="3200">
              <a:latin typeface="Calibri" panose="020F0502020204030204" pitchFamily="34" charset="0"/>
              <a:ea typeface="宋体" panose="02010600030101010101" pitchFamily="2" charset="-122"/>
            </a:endParaRPr>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圆角矩形 7"/>
          <p:cNvSpPr/>
          <p:nvPr/>
        </p:nvSpPr>
        <p:spPr>
          <a:xfrm>
            <a:off x="839788" y="819150"/>
            <a:ext cx="9986963" cy="5219700"/>
          </a:xfrm>
          <a:prstGeom prst="roundRect">
            <a:avLst/>
          </a:prstGeom>
          <a:noFill/>
          <a:ln>
            <a:solidFill>
              <a:srgbClr val="4188CE"/>
            </a:solidFill>
          </a:ln>
          <a:extLst>
            <a:ext uri="{909E8E84-426E-40DD-AFC4-6F175D3DCCD1}">
              <a14:hiddenFill xmlns:a14="http://schemas.microsoft.com/office/drawing/2010/main">
                <a:solidFill>
                  <a:srgbClr val="4188CE"/>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indent="0" algn="l" fontAlgn="base">
              <a:lnSpc>
                <a:spcPct val="120000"/>
              </a:lnSpc>
              <a:buNone/>
            </a:pPr>
            <a:r>
              <a:rPr lang="en-US" sz="2400" strike="noStrike" noProof="1" dirty="0">
                <a:solidFill>
                  <a:schemeClr val="tx1"/>
                </a:solidFill>
                <a:latin typeface="楷体" panose="02010609060101010101" charset="-122"/>
                <a:ea typeface="楷体" panose="02010609060101010101" charset="-122"/>
                <a:cs typeface="楷体" panose="02010609060101010101" charset="-122"/>
              </a:rPr>
              <a:t>5</a:t>
            </a:r>
            <a:r>
              <a:rPr sz="2400" strike="noStrike" noProof="1" dirty="0">
                <a:solidFill>
                  <a:schemeClr val="tx1"/>
                </a:solidFill>
                <a:latin typeface="楷体" panose="02010609060101010101" charset="-122"/>
                <a:ea typeface="楷体" panose="02010609060101010101" charset="-122"/>
                <a:cs typeface="楷体" panose="02010609060101010101" charset="-122"/>
              </a:rPr>
              <a:t>.开始作答时，注意答题用笔：</a:t>
            </a:r>
            <a:r>
              <a:rPr sz="2400" b="1" strike="noStrike" noProof="1" dirty="0">
                <a:solidFill>
                  <a:srgbClr val="0070C0"/>
                </a:solidFill>
                <a:latin typeface="楷体" panose="02010609060101010101" charset="-122"/>
                <a:ea typeface="楷体" panose="02010609060101010101" charset="-122"/>
                <a:cs typeface="楷体" panose="02010609060101010101" charset="-122"/>
              </a:rPr>
              <a:t>客观题用2B铅笔</a:t>
            </a:r>
            <a:r>
              <a:rPr sz="2400" strike="noStrike" noProof="1" dirty="0">
                <a:solidFill>
                  <a:schemeClr val="tx1"/>
                </a:solidFill>
                <a:latin typeface="楷体" panose="02010609060101010101" charset="-122"/>
                <a:ea typeface="楷体" panose="02010609060101010101" charset="-122"/>
                <a:cs typeface="楷体" panose="02010609060101010101" charset="-122"/>
              </a:rPr>
              <a:t>填涂，</a:t>
            </a:r>
            <a:r>
              <a:rPr sz="2400" b="1" strike="noStrike" noProof="1" dirty="0">
                <a:solidFill>
                  <a:srgbClr val="0070C0"/>
                </a:solidFill>
                <a:latin typeface="楷体" panose="02010609060101010101" charset="-122"/>
                <a:ea typeface="楷体" panose="02010609060101010101" charset="-122"/>
                <a:cs typeface="楷体" panose="02010609060101010101" charset="-122"/>
              </a:rPr>
              <a:t>主观题</a:t>
            </a:r>
            <a:r>
              <a:rPr sz="2400" strike="noStrike" noProof="1" dirty="0">
                <a:solidFill>
                  <a:schemeClr val="tx1"/>
                </a:solidFill>
                <a:latin typeface="楷体" panose="02010609060101010101" charset="-122"/>
                <a:ea typeface="楷体" panose="02010609060101010101" charset="-122"/>
                <a:cs typeface="楷体" panose="02010609060101010101" charset="-122"/>
              </a:rPr>
              <a:t>用书写</a:t>
            </a:r>
            <a:r>
              <a:rPr sz="2400" b="1" strike="noStrike" noProof="1" dirty="0">
                <a:solidFill>
                  <a:srgbClr val="0070C0"/>
                </a:solidFill>
                <a:latin typeface="楷体" panose="02010609060101010101" charset="-122"/>
                <a:ea typeface="楷体" panose="02010609060101010101" charset="-122"/>
                <a:cs typeface="楷体" panose="02010609060101010101" charset="-122"/>
              </a:rPr>
              <a:t>黑色</a:t>
            </a:r>
            <a:r>
              <a:rPr sz="2400" strike="noStrike" noProof="1" dirty="0">
                <a:solidFill>
                  <a:schemeClr val="tx1"/>
                </a:solidFill>
                <a:latin typeface="楷体" panose="02010609060101010101" charset="-122"/>
                <a:ea typeface="楷体" panose="02010609060101010101" charset="-122"/>
                <a:cs typeface="楷体" panose="02010609060101010101" charset="-122"/>
              </a:rPr>
              <a:t>或深蓝色字迹的钢笔或</a:t>
            </a:r>
            <a:r>
              <a:rPr sz="2400" b="1" strike="noStrike" noProof="1" dirty="0">
                <a:solidFill>
                  <a:srgbClr val="0070C0"/>
                </a:solidFill>
                <a:latin typeface="楷体" panose="02010609060101010101" charset="-122"/>
                <a:ea typeface="楷体" panose="02010609060101010101" charset="-122"/>
                <a:cs typeface="楷体" panose="02010609060101010101" charset="-122"/>
              </a:rPr>
              <a:t>签字笔</a:t>
            </a:r>
            <a:r>
              <a:rPr sz="2400" strike="noStrike" noProof="1" dirty="0">
                <a:solidFill>
                  <a:schemeClr val="tx1"/>
                </a:solidFill>
                <a:latin typeface="楷体" panose="02010609060101010101" charset="-122"/>
                <a:ea typeface="楷体" panose="02010609060101010101" charset="-122"/>
                <a:cs typeface="楷体" panose="02010609060101010101" charset="-122"/>
              </a:rPr>
              <a:t>书写。字迹工整、清晰，不得使用铅笔、红笔或圆珠笔等其他笔书写。</a:t>
            </a:r>
            <a:endParaRPr sz="2400" strike="noStrike" noProof="1" dirty="0">
              <a:solidFill>
                <a:schemeClr val="tx1"/>
              </a:solidFill>
              <a:latin typeface="楷体" panose="02010609060101010101" charset="-122"/>
              <a:ea typeface="楷体" panose="02010609060101010101" charset="-122"/>
              <a:cs typeface="楷体" panose="02010609060101010101" charset="-122"/>
            </a:endParaRPr>
          </a:p>
          <a:p>
            <a:pPr indent="0" algn="l" fontAlgn="base">
              <a:lnSpc>
                <a:spcPct val="120000"/>
              </a:lnSpc>
              <a:buNone/>
            </a:pPr>
            <a:r>
              <a:rPr lang="en-US" sz="2400" strike="noStrike" noProof="1" dirty="0">
                <a:solidFill>
                  <a:schemeClr val="tx1"/>
                </a:solidFill>
                <a:latin typeface="楷体" panose="02010609060101010101" charset="-122"/>
                <a:ea typeface="楷体" panose="02010609060101010101" charset="-122"/>
                <a:cs typeface="楷体" panose="02010609060101010101" charset="-122"/>
              </a:rPr>
              <a:t>6</a:t>
            </a:r>
            <a:r>
              <a:rPr sz="2400" strike="noStrike" noProof="1" dirty="0">
                <a:solidFill>
                  <a:schemeClr val="tx1"/>
                </a:solidFill>
                <a:latin typeface="楷体" panose="02010609060101010101" charset="-122"/>
                <a:ea typeface="楷体" panose="02010609060101010101" charset="-122"/>
                <a:cs typeface="楷体" panose="02010609060101010101" charset="-122"/>
              </a:rPr>
              <a:t>.</a:t>
            </a:r>
            <a:r>
              <a:rPr sz="2400" b="1" strike="noStrike" noProof="1" dirty="0">
                <a:solidFill>
                  <a:srgbClr val="C00000"/>
                </a:solidFill>
                <a:latin typeface="楷体" panose="02010609060101010101" charset="-122"/>
                <a:ea typeface="楷体" panose="02010609060101010101" charset="-122"/>
                <a:cs typeface="楷体" panose="02010609060101010101" charset="-122"/>
              </a:rPr>
              <a:t>严禁</a:t>
            </a:r>
            <a:r>
              <a:rPr sz="2400" strike="noStrike" noProof="1" dirty="0">
                <a:solidFill>
                  <a:schemeClr val="tx1"/>
                </a:solidFill>
                <a:latin typeface="楷体" panose="02010609060101010101" charset="-122"/>
                <a:ea typeface="楷体" panose="02010609060101010101" charset="-122"/>
                <a:cs typeface="楷体" panose="02010609060101010101" charset="-122"/>
              </a:rPr>
              <a:t>在答题卡的图像定位点（黑方块）周围作任何涂、画和标记。</a:t>
            </a:r>
            <a:endParaRPr sz="2400" strike="noStrike" noProof="1" dirty="0">
              <a:solidFill>
                <a:schemeClr val="tx1"/>
              </a:solidFill>
              <a:latin typeface="楷体" panose="02010609060101010101" charset="-122"/>
              <a:ea typeface="楷体" panose="02010609060101010101" charset="-122"/>
              <a:cs typeface="楷体" panose="02010609060101010101" charset="-122"/>
            </a:endParaRPr>
          </a:p>
          <a:p>
            <a:pPr indent="0" algn="l" fontAlgn="base">
              <a:lnSpc>
                <a:spcPct val="120000"/>
              </a:lnSpc>
              <a:buNone/>
            </a:pPr>
            <a:r>
              <a:rPr lang="en-US" sz="2400" strike="noStrike" noProof="1" dirty="0">
                <a:solidFill>
                  <a:schemeClr val="tx1"/>
                </a:solidFill>
                <a:latin typeface="楷体" panose="02010609060101010101" charset="-122"/>
                <a:ea typeface="楷体" panose="02010609060101010101" charset="-122"/>
                <a:cs typeface="楷体" panose="02010609060101010101" charset="-122"/>
              </a:rPr>
              <a:t>7</a:t>
            </a:r>
            <a:r>
              <a:rPr sz="2400" strike="noStrike" noProof="1" dirty="0">
                <a:solidFill>
                  <a:schemeClr val="tx1"/>
                </a:solidFill>
                <a:latin typeface="楷体" panose="02010609060101010101" charset="-122"/>
                <a:ea typeface="楷体" panose="02010609060101010101" charset="-122"/>
                <a:cs typeface="楷体" panose="02010609060101010101" charset="-122"/>
              </a:rPr>
              <a:t>.答题卡的矩形边框内为答题区域，答题区域外的任何文字</a:t>
            </a:r>
            <a:r>
              <a:rPr sz="2400" strike="noStrike" noProof="1" dirty="0" smtClean="0">
                <a:solidFill>
                  <a:schemeClr val="tx1"/>
                </a:solidFill>
                <a:latin typeface="楷体" panose="02010609060101010101" charset="-122"/>
                <a:ea typeface="楷体" panose="02010609060101010101" charset="-122"/>
                <a:cs typeface="楷体" panose="02010609060101010101" charset="-122"/>
              </a:rPr>
              <a:t>，</a:t>
            </a:r>
            <a:endParaRPr lang="en-US" sz="2400" strike="noStrike" noProof="1" dirty="0" smtClean="0">
              <a:solidFill>
                <a:schemeClr val="tx1"/>
              </a:solidFill>
              <a:latin typeface="楷体" panose="02010609060101010101" charset="-122"/>
              <a:ea typeface="楷体" panose="02010609060101010101" charset="-122"/>
              <a:cs typeface="楷体" panose="02010609060101010101" charset="-122"/>
            </a:endParaRPr>
          </a:p>
          <a:p>
            <a:pPr indent="0" algn="l" fontAlgn="base">
              <a:lnSpc>
                <a:spcPct val="120000"/>
              </a:lnSpc>
              <a:buNone/>
            </a:pPr>
            <a:r>
              <a:rPr sz="2400" strike="noStrike" noProof="1" dirty="0" err="1" smtClean="0">
                <a:solidFill>
                  <a:schemeClr val="tx1"/>
                </a:solidFill>
                <a:latin typeface="楷体" panose="02010609060101010101" charset="-122"/>
                <a:ea typeface="楷体" panose="02010609060101010101" charset="-122"/>
                <a:cs typeface="楷体" panose="02010609060101010101" charset="-122"/>
              </a:rPr>
              <a:t>经计算机扫描后</a:t>
            </a:r>
            <a:r>
              <a:rPr sz="2400" strike="noStrike" noProof="1" dirty="0" err="1">
                <a:solidFill>
                  <a:schemeClr val="tx1"/>
                </a:solidFill>
                <a:latin typeface="楷体" panose="02010609060101010101" charset="-122"/>
                <a:ea typeface="楷体" panose="02010609060101010101" charset="-122"/>
                <a:cs typeface="楷体" panose="02010609060101010101" charset="-122"/>
              </a:rPr>
              <a:t>，将不被显示。</a:t>
            </a:r>
            <a:r>
              <a:rPr sz="2400" b="1" strike="noStrike" noProof="1" dirty="0" err="1">
                <a:solidFill>
                  <a:srgbClr val="C00000"/>
                </a:solidFill>
                <a:latin typeface="楷体" panose="02010609060101010101" charset="-122"/>
                <a:ea typeface="楷体" panose="02010609060101010101" charset="-122"/>
                <a:cs typeface="楷体" panose="02010609060101010101" charset="-122"/>
              </a:rPr>
              <a:t>考生答题，切不可超出边框，否则</a:t>
            </a:r>
            <a:r>
              <a:rPr sz="2400" b="1" strike="noStrike" noProof="1" dirty="0">
                <a:solidFill>
                  <a:srgbClr val="C00000"/>
                </a:solidFill>
                <a:latin typeface="楷体" panose="02010609060101010101" charset="-122"/>
                <a:ea typeface="楷体" panose="02010609060101010101" charset="-122"/>
                <a:cs typeface="楷体" panose="02010609060101010101" charset="-122"/>
              </a:rPr>
              <a:t>，</a:t>
            </a:r>
            <a:endParaRPr sz="2400" b="1" strike="noStrike" noProof="1" dirty="0">
              <a:solidFill>
                <a:srgbClr val="C00000"/>
              </a:solidFill>
              <a:latin typeface="楷体" panose="02010609060101010101" charset="-122"/>
              <a:ea typeface="楷体" panose="02010609060101010101" charset="-122"/>
              <a:cs typeface="楷体" panose="02010609060101010101" charset="-122"/>
            </a:endParaRPr>
          </a:p>
          <a:p>
            <a:pPr indent="0" algn="l" fontAlgn="base">
              <a:lnSpc>
                <a:spcPct val="120000"/>
              </a:lnSpc>
              <a:buNone/>
            </a:pPr>
            <a:r>
              <a:rPr sz="2400" b="1" strike="noStrike" noProof="1" dirty="0" err="1">
                <a:solidFill>
                  <a:srgbClr val="C00000"/>
                </a:solidFill>
                <a:latin typeface="楷体" panose="02010609060101010101" charset="-122"/>
                <a:ea typeface="楷体" panose="02010609060101010101" charset="-122"/>
                <a:cs typeface="楷体" panose="02010609060101010101" charset="-122"/>
              </a:rPr>
              <a:t>答案无效</a:t>
            </a:r>
            <a:r>
              <a:rPr sz="2400" b="1" strike="noStrike" noProof="1" dirty="0">
                <a:solidFill>
                  <a:srgbClr val="C00000"/>
                </a:solidFill>
                <a:latin typeface="楷体" panose="02010609060101010101" charset="-122"/>
                <a:ea typeface="楷体" panose="02010609060101010101" charset="-122"/>
                <a:cs typeface="楷体" panose="02010609060101010101" charset="-122"/>
              </a:rPr>
              <a:t>。</a:t>
            </a:r>
            <a:endParaRPr sz="2400" b="1" strike="noStrike" noProof="1" dirty="0">
              <a:solidFill>
                <a:srgbClr val="C00000"/>
              </a:solidFill>
              <a:latin typeface="楷体" panose="02010609060101010101" charset="-122"/>
              <a:ea typeface="楷体" panose="02010609060101010101" charset="-122"/>
              <a:cs typeface="楷体" panose="02010609060101010101" charset="-122"/>
            </a:endParaRPr>
          </a:p>
          <a:p>
            <a:pPr indent="0" algn="l" fontAlgn="base">
              <a:lnSpc>
                <a:spcPct val="120000"/>
              </a:lnSpc>
              <a:buNone/>
            </a:pPr>
            <a:r>
              <a:rPr lang="en-US" sz="2400" strike="noStrike" noProof="1" dirty="0">
                <a:solidFill>
                  <a:schemeClr val="tx1"/>
                </a:solidFill>
                <a:latin typeface="楷体" panose="02010609060101010101" charset="-122"/>
                <a:ea typeface="楷体" panose="02010609060101010101" charset="-122"/>
                <a:cs typeface="楷体" panose="02010609060101010101" charset="-122"/>
              </a:rPr>
              <a:t>8</a:t>
            </a:r>
            <a:r>
              <a:rPr sz="2400" strike="noStrike" noProof="1" dirty="0">
                <a:solidFill>
                  <a:schemeClr val="tx1"/>
                </a:solidFill>
                <a:latin typeface="楷体" panose="02010609060101010101" charset="-122"/>
                <a:ea typeface="楷体" panose="02010609060101010101" charset="-122"/>
                <a:cs typeface="楷体" panose="02010609060101010101" charset="-122"/>
              </a:rPr>
              <a:t>.在主观题答题过程中如需对答案进行修改，可将该书写内容划去，然后在其上方或下方写出新的答案，修改部分的书写与正文一样</a:t>
            </a:r>
            <a:r>
              <a:rPr sz="2400" strike="noStrike" noProof="1" dirty="0" smtClean="0">
                <a:solidFill>
                  <a:schemeClr val="tx1"/>
                </a:solidFill>
                <a:latin typeface="楷体" panose="02010609060101010101" charset="-122"/>
                <a:ea typeface="楷体" panose="02010609060101010101" charset="-122"/>
                <a:cs typeface="楷体" panose="02010609060101010101" charset="-122"/>
              </a:rPr>
              <a:t>，</a:t>
            </a:r>
            <a:endParaRPr lang="en-US" sz="2400" strike="noStrike" noProof="1" dirty="0" smtClean="0">
              <a:solidFill>
                <a:schemeClr val="tx1"/>
              </a:solidFill>
              <a:latin typeface="楷体" panose="02010609060101010101" charset="-122"/>
              <a:ea typeface="楷体" panose="02010609060101010101" charset="-122"/>
              <a:cs typeface="楷体" panose="02010609060101010101" charset="-122"/>
            </a:endParaRPr>
          </a:p>
          <a:p>
            <a:pPr indent="0" algn="l" fontAlgn="base">
              <a:lnSpc>
                <a:spcPct val="120000"/>
              </a:lnSpc>
              <a:buNone/>
            </a:pPr>
            <a:r>
              <a:rPr sz="2400" strike="noStrike" noProof="1" dirty="0" err="1" smtClean="0">
                <a:solidFill>
                  <a:schemeClr val="tx1"/>
                </a:solidFill>
                <a:latin typeface="楷体" panose="02010609060101010101" charset="-122"/>
                <a:ea typeface="楷体" panose="02010609060101010101" charset="-122"/>
                <a:cs typeface="楷体" panose="02010609060101010101" charset="-122"/>
              </a:rPr>
              <a:t>不得超出答题区域的矩形边框</a:t>
            </a:r>
            <a:r>
              <a:rPr sz="2400" strike="noStrike" noProof="1" dirty="0" err="1">
                <a:solidFill>
                  <a:schemeClr val="tx1"/>
                </a:solidFill>
                <a:latin typeface="楷体" panose="02010609060101010101" charset="-122"/>
                <a:ea typeface="楷体" panose="02010609060101010101" charset="-122"/>
                <a:cs typeface="楷体" panose="02010609060101010101" charset="-122"/>
              </a:rPr>
              <a:t>。</a:t>
            </a:r>
            <a:r>
              <a:rPr sz="2400" b="1" strike="noStrike" noProof="1" dirty="0" err="1">
                <a:solidFill>
                  <a:srgbClr val="C00000"/>
                </a:solidFill>
                <a:latin typeface="楷体" panose="02010609060101010101" charset="-122"/>
                <a:ea typeface="楷体" panose="02010609060101010101" charset="-122"/>
                <a:cs typeface="楷体" panose="02010609060101010101" charset="-122"/>
              </a:rPr>
              <a:t>禁止使用涂改液、胶带纸改错</a:t>
            </a:r>
            <a:r>
              <a:rPr sz="2400" b="1" strike="noStrike" noProof="1" dirty="0">
                <a:solidFill>
                  <a:srgbClr val="C00000"/>
                </a:solidFill>
                <a:latin typeface="楷体" panose="02010609060101010101" charset="-122"/>
                <a:ea typeface="楷体" panose="02010609060101010101" charset="-122"/>
                <a:cs typeface="楷体" panose="02010609060101010101" charset="-122"/>
              </a:rPr>
              <a:t>。</a:t>
            </a:r>
            <a:endParaRPr sz="2400" b="1" strike="noStrike" noProof="1" dirty="0">
              <a:solidFill>
                <a:srgbClr val="C00000"/>
              </a:solidFill>
              <a:latin typeface="楷体" panose="02010609060101010101" charset="-122"/>
              <a:ea typeface="楷体" panose="02010609060101010101" charset="-122"/>
              <a:cs typeface="楷体" panose="02010609060101010101" charset="-122"/>
            </a:endParaRPr>
          </a:p>
          <a:p>
            <a:pPr indent="0" algn="l" fontAlgn="base">
              <a:lnSpc>
                <a:spcPct val="120000"/>
              </a:lnSpc>
              <a:buNone/>
            </a:pPr>
            <a:r>
              <a:rPr lang="en-US" sz="2400" strike="noStrike" noProof="1" dirty="0">
                <a:solidFill>
                  <a:schemeClr val="tx1"/>
                </a:solidFill>
                <a:latin typeface="楷体" panose="02010609060101010101" charset="-122"/>
                <a:ea typeface="楷体" panose="02010609060101010101" charset="-122"/>
                <a:cs typeface="楷体" panose="02010609060101010101" charset="-122"/>
              </a:rPr>
              <a:t>9</a:t>
            </a:r>
            <a:r>
              <a:rPr sz="2400" strike="noStrike" noProof="1" dirty="0">
                <a:solidFill>
                  <a:schemeClr val="tx1"/>
                </a:solidFill>
                <a:latin typeface="楷体" panose="02010609060101010101" charset="-122"/>
                <a:ea typeface="楷体" panose="02010609060101010101" charset="-122"/>
                <a:cs typeface="楷体" panose="02010609060101010101" charset="-122"/>
              </a:rPr>
              <a:t>.保持答题卡面的清洁，</a:t>
            </a:r>
            <a:r>
              <a:rPr sz="2400" b="1" strike="noStrike" noProof="1" dirty="0">
                <a:solidFill>
                  <a:srgbClr val="0070C0"/>
                </a:solidFill>
                <a:latin typeface="楷体" panose="02010609060101010101" charset="-122"/>
                <a:ea typeface="楷体" panose="02010609060101010101" charset="-122"/>
                <a:cs typeface="楷体" panose="02010609060101010101" charset="-122"/>
              </a:rPr>
              <a:t>不得折叠</a:t>
            </a:r>
            <a:r>
              <a:rPr sz="2400" strike="noStrike" noProof="1" dirty="0">
                <a:solidFill>
                  <a:schemeClr val="tx1"/>
                </a:solidFill>
                <a:latin typeface="楷体" panose="02010609060101010101" charset="-122"/>
                <a:ea typeface="楷体" panose="02010609060101010101" charset="-122"/>
                <a:cs typeface="楷体" panose="02010609060101010101" charset="-122"/>
              </a:rPr>
              <a:t>，</a:t>
            </a:r>
            <a:r>
              <a:rPr sz="2400" b="1" strike="noStrike" noProof="1" dirty="0">
                <a:solidFill>
                  <a:srgbClr val="0070C0"/>
                </a:solidFill>
                <a:latin typeface="楷体" panose="02010609060101010101" charset="-122"/>
                <a:ea typeface="楷体" panose="02010609060101010101" charset="-122"/>
                <a:cs typeface="楷体" panose="02010609060101010101" charset="-122"/>
              </a:rPr>
              <a:t>不要弄破</a:t>
            </a:r>
            <a:r>
              <a:rPr sz="2400" strike="noStrike" noProof="1" dirty="0">
                <a:solidFill>
                  <a:schemeClr val="tx1"/>
                </a:solidFill>
                <a:latin typeface="楷体" panose="02010609060101010101" charset="-122"/>
                <a:ea typeface="楷体" panose="02010609060101010101" charset="-122"/>
                <a:cs typeface="楷体" panose="02010609060101010101" charset="-122"/>
              </a:rPr>
              <a:t>。</a:t>
            </a:r>
            <a:endParaRPr lang="zh-CN" altLang="en-US" sz="2400" b="1" strike="noStrike" noProof="1" dirty="0">
              <a:solidFill>
                <a:srgbClr val="C00000"/>
              </a:solidFill>
              <a:latin typeface="楷体" panose="02010609060101010101" charset="-122"/>
              <a:ea typeface="楷体" panose="02010609060101010101" charset="-122"/>
              <a:cs typeface="楷体" panose="02010609060101010101" charset="-122"/>
            </a:endParaRPr>
          </a:p>
        </p:txBody>
      </p:sp>
      <p:sp>
        <p:nvSpPr>
          <p:cNvPr id="142338" name="文本框 1"/>
          <p:cNvSpPr txBox="1"/>
          <p:nvPr/>
        </p:nvSpPr>
        <p:spPr>
          <a:xfrm>
            <a:off x="1779588" y="155575"/>
            <a:ext cx="2214880" cy="583565"/>
          </a:xfrm>
          <a:prstGeom prst="rect">
            <a:avLst/>
          </a:prstGeom>
          <a:noFill/>
          <a:ln w="9525">
            <a:noFill/>
          </a:ln>
        </p:spPr>
        <p:txBody>
          <a:bodyPr wrap="none" anchor="t">
            <a:spAutoFit/>
          </a:bodyPr>
          <a:p>
            <a:r>
              <a:rPr lang="zh-CN" altLang="en-US" sz="3200">
                <a:latin typeface="楷体" panose="02010609060101010101" charset="-122"/>
                <a:ea typeface="楷体" panose="02010609060101010101" charset="-122"/>
                <a:sym typeface="宋体" panose="02010600030101010101" pitchFamily="2" charset="-122"/>
              </a:rPr>
              <a:t>考前注意：</a:t>
            </a:r>
            <a:endParaRPr lang="zh-CN" altLang="en-US" sz="3200">
              <a:latin typeface="Calibri" panose="020F0502020204030204" pitchFamily="34" charset="0"/>
              <a:ea typeface="宋体" panose="02010600030101010101" pitchFamily="2" charset="-122"/>
            </a:endParaRPr>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stretch>
            <a:fillRect/>
          </a:stretch>
        </p:blipFill>
        <p:spPr>
          <a:xfrm>
            <a:off x="988060" y="1224915"/>
            <a:ext cx="2657475" cy="2040890"/>
          </a:xfrm>
          <a:prstGeom prst="rect">
            <a:avLst/>
          </a:prstGeom>
        </p:spPr>
      </p:pic>
      <p:pic>
        <p:nvPicPr>
          <p:cNvPr id="9" name="图片 8"/>
          <p:cNvPicPr>
            <a:picLocks noChangeAspect="1"/>
          </p:cNvPicPr>
          <p:nvPr/>
        </p:nvPicPr>
        <p:blipFill>
          <a:blip r:embed="rId2"/>
          <a:stretch>
            <a:fillRect/>
          </a:stretch>
        </p:blipFill>
        <p:spPr>
          <a:xfrm>
            <a:off x="4124325" y="1144270"/>
            <a:ext cx="2152015" cy="2121535"/>
          </a:xfrm>
          <a:prstGeom prst="rect">
            <a:avLst/>
          </a:prstGeom>
        </p:spPr>
      </p:pic>
      <p:pic>
        <p:nvPicPr>
          <p:cNvPr id="10" name="图片 9"/>
          <p:cNvPicPr>
            <a:picLocks noChangeAspect="1"/>
          </p:cNvPicPr>
          <p:nvPr/>
        </p:nvPicPr>
        <p:blipFill>
          <a:blip r:embed="rId3"/>
          <a:stretch>
            <a:fillRect/>
          </a:stretch>
        </p:blipFill>
        <p:spPr>
          <a:xfrm>
            <a:off x="6892925" y="1141095"/>
            <a:ext cx="2555240" cy="1992630"/>
          </a:xfrm>
          <a:prstGeom prst="rect">
            <a:avLst/>
          </a:prstGeom>
        </p:spPr>
      </p:pic>
      <p:pic>
        <p:nvPicPr>
          <p:cNvPr id="11" name="图片 10"/>
          <p:cNvPicPr>
            <a:picLocks noChangeAspect="1"/>
          </p:cNvPicPr>
          <p:nvPr/>
        </p:nvPicPr>
        <p:blipFill>
          <a:blip r:embed="rId4"/>
          <a:stretch>
            <a:fillRect/>
          </a:stretch>
        </p:blipFill>
        <p:spPr>
          <a:xfrm>
            <a:off x="504190" y="3474085"/>
            <a:ext cx="3307080" cy="2882900"/>
          </a:xfrm>
          <a:prstGeom prst="rect">
            <a:avLst/>
          </a:prstGeom>
        </p:spPr>
      </p:pic>
      <p:pic>
        <p:nvPicPr>
          <p:cNvPr id="12" name="图片 11"/>
          <p:cNvPicPr>
            <a:picLocks noChangeAspect="1"/>
          </p:cNvPicPr>
          <p:nvPr/>
        </p:nvPicPr>
        <p:blipFill>
          <a:blip r:embed="rId5"/>
          <a:stretch>
            <a:fillRect/>
          </a:stretch>
        </p:blipFill>
        <p:spPr>
          <a:xfrm>
            <a:off x="3940810" y="3474085"/>
            <a:ext cx="3061335" cy="2818765"/>
          </a:xfrm>
          <a:prstGeom prst="rect">
            <a:avLst/>
          </a:prstGeom>
        </p:spPr>
      </p:pic>
      <p:pic>
        <p:nvPicPr>
          <p:cNvPr id="13" name="图片 12"/>
          <p:cNvPicPr>
            <a:picLocks noChangeAspect="1"/>
          </p:cNvPicPr>
          <p:nvPr/>
        </p:nvPicPr>
        <p:blipFill>
          <a:blip r:embed="rId6"/>
          <a:stretch>
            <a:fillRect/>
          </a:stretch>
        </p:blipFill>
        <p:spPr>
          <a:xfrm>
            <a:off x="7140575" y="3736340"/>
            <a:ext cx="3143250" cy="2556510"/>
          </a:xfrm>
          <a:prstGeom prst="rect">
            <a:avLst/>
          </a:prstGeom>
        </p:spPr>
      </p:pic>
      <p:sp>
        <p:nvSpPr>
          <p:cNvPr id="2" name="文本框 1"/>
          <p:cNvSpPr txBox="1"/>
          <p:nvPr/>
        </p:nvSpPr>
        <p:spPr>
          <a:xfrm>
            <a:off x="1157605" y="356235"/>
            <a:ext cx="1712595" cy="521970"/>
          </a:xfrm>
          <a:prstGeom prst="rect">
            <a:avLst/>
          </a:prstGeom>
          <a:solidFill>
            <a:schemeClr val="accent4">
              <a:lumMod val="20000"/>
              <a:lumOff val="80000"/>
            </a:schemeClr>
          </a:solidFill>
          <a:ln>
            <a:solidFill>
              <a:schemeClr val="accent4"/>
            </a:solidFill>
          </a:ln>
        </p:spPr>
        <p:style>
          <a:lnRef idx="2">
            <a:schemeClr val="accent3"/>
          </a:lnRef>
          <a:fillRef idx="1">
            <a:schemeClr val="lt1"/>
          </a:fillRef>
          <a:effectRef idx="0">
            <a:schemeClr val="accent3"/>
          </a:effectRef>
          <a:fontRef idx="minor">
            <a:schemeClr val="dk1"/>
          </a:fontRef>
        </p:style>
        <p:txBody>
          <a:bodyPr wrap="square" rtlCol="0">
            <a:spAutoFit/>
          </a:bodyPr>
          <a:p>
            <a:r>
              <a:rPr lang="zh-CN" altLang="en-US" sz="2800" b="1"/>
              <a:t>考试必带</a:t>
            </a:r>
            <a:endParaRPr lang="zh-CN" altLang="en-US" sz="2800" b="1"/>
          </a:p>
        </p:txBody>
      </p:sp>
      <p:sp>
        <p:nvSpPr>
          <p:cNvPr id="3" name="文本框 2"/>
          <p:cNvSpPr txBox="1"/>
          <p:nvPr/>
        </p:nvSpPr>
        <p:spPr>
          <a:xfrm>
            <a:off x="1047750" y="1292860"/>
            <a:ext cx="1038225" cy="368300"/>
          </a:xfrm>
          <a:prstGeom prst="rect">
            <a:avLst/>
          </a:prstGeom>
          <a:noFill/>
        </p:spPr>
        <p:txBody>
          <a:bodyPr wrap="square" rtlCol="0">
            <a:spAutoFit/>
          </a:bodyPr>
          <a:p>
            <a:r>
              <a:rPr lang="en-US" altLang="zh-CN" sz="13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2B</a:t>
            </a:r>
            <a:r>
              <a:rPr lang="zh-CN" altLang="en-US" sz="13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铅笔</a:t>
            </a:r>
            <a:endParaRPr lang="zh-CN" altLang="en-US" sz="13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4124325" y="1292860"/>
            <a:ext cx="1433195" cy="368300"/>
          </a:xfrm>
          <a:prstGeom prst="rect">
            <a:avLst/>
          </a:prstGeom>
          <a:noFill/>
        </p:spPr>
        <p:txBody>
          <a:bodyPr wrap="square" rtlCol="0">
            <a:spAutoFit/>
          </a:bodyPr>
          <a:p>
            <a:r>
              <a:rPr lang="zh-CN" altLang="en-US" sz="13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黑色签字笔</a:t>
            </a:r>
            <a:endParaRPr lang="zh-CN" altLang="en-US" sz="13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文本框 5"/>
          <p:cNvSpPr txBox="1"/>
          <p:nvPr/>
        </p:nvSpPr>
        <p:spPr>
          <a:xfrm>
            <a:off x="6892925" y="1292860"/>
            <a:ext cx="1038225" cy="368300"/>
          </a:xfrm>
          <a:prstGeom prst="rect">
            <a:avLst/>
          </a:prstGeom>
          <a:solidFill>
            <a:schemeClr val="bg1"/>
          </a:solidFill>
        </p:spPr>
        <p:txBody>
          <a:bodyPr wrap="square" rtlCol="0">
            <a:spAutoFit/>
          </a:bodyPr>
          <a:p>
            <a:r>
              <a:rPr lang="zh-CN" altLang="en-US" sz="13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橡皮擦</a:t>
            </a:r>
            <a:endParaRPr lang="zh-CN" altLang="en-US" sz="13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 name="文本框 6"/>
          <p:cNvSpPr txBox="1"/>
          <p:nvPr/>
        </p:nvSpPr>
        <p:spPr>
          <a:xfrm>
            <a:off x="2212340" y="5988685"/>
            <a:ext cx="1433195" cy="368300"/>
          </a:xfrm>
          <a:prstGeom prst="rect">
            <a:avLst/>
          </a:prstGeom>
          <a:noFill/>
        </p:spPr>
        <p:txBody>
          <a:bodyPr wrap="square" rtlCol="0">
            <a:spAutoFit/>
          </a:bodyPr>
          <a:p>
            <a:pPr algn="r"/>
            <a:r>
              <a:rPr lang="zh-CN" altLang="en-US" sz="13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准考证</a:t>
            </a:r>
            <a:endParaRPr lang="zh-CN" altLang="en-US" sz="13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文本框 13"/>
          <p:cNvSpPr txBox="1"/>
          <p:nvPr/>
        </p:nvSpPr>
        <p:spPr>
          <a:xfrm>
            <a:off x="8850630" y="5988685"/>
            <a:ext cx="1433195" cy="368300"/>
          </a:xfrm>
          <a:prstGeom prst="rect">
            <a:avLst/>
          </a:prstGeom>
          <a:noFill/>
        </p:spPr>
        <p:txBody>
          <a:bodyPr wrap="square" rtlCol="0">
            <a:spAutoFit/>
          </a:bodyPr>
          <a:p>
            <a:pPr algn="r"/>
            <a:r>
              <a:rPr lang="zh-CN" altLang="en-US" sz="13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文具袋</a:t>
            </a:r>
            <a:endParaRPr lang="zh-CN" altLang="en-US" sz="13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4" name="图片 3" descr="d7036c9a17f5fda2-e89831d7f22ae719-9036e5ab538cc0674bca9a8002c9580e"/>
          <p:cNvPicPr>
            <a:picLocks noChangeAspect="1"/>
          </p:cNvPicPr>
          <p:nvPr/>
        </p:nvPicPr>
        <p:blipFill>
          <a:blip r:embed="rId7">
            <a:clrChange>
              <a:clrFrom>
                <a:srgbClr val="FFFFFF">
                  <a:alpha val="100000"/>
                </a:srgbClr>
              </a:clrFrom>
              <a:clrTo>
                <a:srgbClr val="FFFFFF">
                  <a:alpha val="100000"/>
                  <a:alpha val="0"/>
                </a:srgbClr>
              </a:clrTo>
            </a:clrChange>
          </a:blip>
          <a:stretch>
            <a:fillRect/>
          </a:stretch>
        </p:blipFill>
        <p:spPr>
          <a:xfrm>
            <a:off x="162560" y="878205"/>
            <a:ext cx="1062355" cy="1062355"/>
          </a:xfrm>
          <a:prstGeom prst="rect">
            <a:avLst/>
          </a:prstGeom>
        </p:spPr>
      </p:pic>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a:stretch>
            <a:fillRect/>
          </a:stretch>
        </p:blipFill>
        <p:spPr>
          <a:xfrm>
            <a:off x="1298575" y="777875"/>
            <a:ext cx="7555865" cy="5302885"/>
          </a:xfrm>
          <a:prstGeom prst="rect">
            <a:avLst/>
          </a:prstGeom>
        </p:spPr>
      </p:pic>
      <p:sp>
        <p:nvSpPr>
          <p:cNvPr id="7" name="文本框 7"/>
          <p:cNvSpPr/>
          <p:nvPr/>
        </p:nvSpPr>
        <p:spPr>
          <a:xfrm>
            <a:off x="1095058" y="167005"/>
            <a:ext cx="3383280" cy="521970"/>
          </a:xfrm>
          <a:prstGeom prst="rect">
            <a:avLst/>
          </a:prstGeom>
          <a:solidFill>
            <a:schemeClr val="accent2">
              <a:lumMod val="40000"/>
              <a:lumOff val="60000"/>
            </a:schemeClr>
          </a:solidFill>
          <a:ln w="9525">
            <a:noFill/>
          </a:ln>
        </p:spPr>
        <p:txBody>
          <a:bodyPr wrap="none">
            <a:spAutoFit/>
          </a:bodyPr>
          <a:p>
            <a:pPr lvl="0" algn="l">
              <a:lnSpc>
                <a:spcPct val="100000"/>
              </a:lnSpc>
            </a:pPr>
            <a:r>
              <a:rPr lang="zh-CN" altLang="en-US" sz="2800" b="1">
                <a:solidFill>
                  <a:schemeClr val="tx1"/>
                </a:solidFill>
                <a:latin typeface="微软雅黑" panose="020B0503020204020204" pitchFamily="34" charset="-122"/>
                <a:ea typeface="微软雅黑" panose="020B0503020204020204" pitchFamily="34" charset="-122"/>
                <a:sym typeface="宋体" panose="02010600030101010101" pitchFamily="2" charset="-122"/>
              </a:rPr>
              <a:t>自考答题卡参考样式</a:t>
            </a:r>
            <a:endParaRPr lang="zh-CN" altLang="en-US" sz="2800" b="1">
              <a:solidFill>
                <a:schemeClr val="tx1"/>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4" name="图片 3" descr="d7036c9a17f5fda2-e89831d7f22ae719-9036e5ab538cc0674bca9a8002c9580e"/>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236220" y="1070610"/>
            <a:ext cx="1062355" cy="1062355"/>
          </a:xfrm>
          <a:prstGeom prst="rect">
            <a:avLst/>
          </a:prstGeom>
        </p:spPr>
      </p:pic>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46433" name="组合 5"/>
          <p:cNvGrpSpPr/>
          <p:nvPr/>
        </p:nvGrpSpPr>
        <p:grpSpPr>
          <a:xfrm>
            <a:off x="1090613" y="346075"/>
            <a:ext cx="7521575" cy="6165850"/>
            <a:chOff x="1717" y="546"/>
            <a:chExt cx="11845" cy="9708"/>
          </a:xfrm>
        </p:grpSpPr>
        <p:pic>
          <p:nvPicPr>
            <p:cNvPr id="146434" name="图片 3"/>
            <p:cNvPicPr>
              <a:picLocks noChangeAspect="1"/>
            </p:cNvPicPr>
            <p:nvPr/>
          </p:nvPicPr>
          <p:blipFill>
            <a:blip r:embed="rId1"/>
            <a:srcRect l="34735" t="6177"/>
            <a:stretch>
              <a:fillRect/>
            </a:stretch>
          </p:blipFill>
          <p:spPr>
            <a:xfrm>
              <a:off x="2058" y="546"/>
              <a:ext cx="11504" cy="9708"/>
            </a:xfrm>
            <a:prstGeom prst="rect">
              <a:avLst/>
            </a:prstGeom>
            <a:noFill/>
            <a:ln w="9525">
              <a:noFill/>
            </a:ln>
          </p:spPr>
        </p:pic>
        <p:sp>
          <p:nvSpPr>
            <p:cNvPr id="5" name="矩形 4"/>
            <p:cNvSpPr/>
            <p:nvPr/>
          </p:nvSpPr>
          <p:spPr>
            <a:xfrm>
              <a:off x="1717" y="986"/>
              <a:ext cx="669" cy="328"/>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fontAlgn="base"/>
              <a:endParaRPr lang="zh-CN" altLang="en-US" sz="1300" strike="noStrike" noProof="1"/>
            </a:p>
          </p:txBody>
        </p:sp>
      </p:grpSp>
    </p:spTree>
  </p:cSld>
  <p:clrMapOvr>
    <a:masterClrMapping/>
  </p:clrMapOvr>
  <p:transition spd="slow"/>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9" name="组合 8"/>
          <p:cNvGrpSpPr/>
          <p:nvPr/>
        </p:nvGrpSpPr>
        <p:grpSpPr>
          <a:xfrm>
            <a:off x="344488" y="3001963"/>
            <a:ext cx="11245850" cy="2682875"/>
            <a:chOff x="1540" y="5109"/>
            <a:chExt cx="15586" cy="4224"/>
          </a:xfrm>
        </p:grpSpPr>
        <p:sp>
          <p:nvSpPr>
            <p:cNvPr id="145410" name="文本框 2"/>
            <p:cNvSpPr txBox="1"/>
            <p:nvPr/>
          </p:nvSpPr>
          <p:spPr>
            <a:xfrm>
              <a:off x="1540" y="5109"/>
              <a:ext cx="5078" cy="4215"/>
            </a:xfrm>
            <a:prstGeom prst="rect">
              <a:avLst/>
            </a:prstGeom>
            <a:noFill/>
            <a:ln w="9525">
              <a:noFill/>
            </a:ln>
          </p:spPr>
          <p:txBody>
            <a:bodyPr wrap="square" anchor="t">
              <a:spAutoFit/>
            </a:bodyPr>
            <a:p>
              <a:r>
                <a:rPr lang="en-US" altLang="zh-CN" sz="2400">
                  <a:latin typeface="Calibri" panose="020F0502020204030204" pitchFamily="34" charset="0"/>
                  <a:ea typeface="宋体" panose="02010600030101010101" pitchFamily="2" charset="-122"/>
                </a:rPr>
                <a:t>1   [ A ] </a:t>
              </a:r>
              <a:r>
                <a:rPr lang="en-US" altLang="zh-CN" sz="2400">
                  <a:latin typeface="Calibri" panose="020F0502020204030204" pitchFamily="34" charset="0"/>
                  <a:ea typeface="宋体" panose="02010600030101010101" pitchFamily="2" charset="-122"/>
                  <a:sym typeface="宋体" panose="02010600030101010101" pitchFamily="2" charset="-122"/>
                </a:rPr>
                <a:t> [ B ]  [ C ]  [ D ]  [ E ]</a:t>
              </a:r>
              <a:endParaRPr lang="en-US" altLang="zh-CN" sz="2400">
                <a:latin typeface="Calibri" panose="020F0502020204030204" pitchFamily="34" charset="0"/>
                <a:ea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2   [ A ]  [ B ]  [ C ]  [ D ]  [ E ]</a:t>
              </a:r>
              <a:endParaRPr lang="en-US" altLang="zh-CN" sz="2400">
                <a:latin typeface="Calibri" panose="020F0502020204030204" pitchFamily="34" charset="0"/>
                <a:ea typeface="宋体" panose="02010600030101010101" pitchFamily="2" charset="-122"/>
                <a:sym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3   [ A ]  [ B ]  [ C ]  [ D ]  [ E ]</a:t>
              </a:r>
              <a:endParaRPr lang="en-US" altLang="zh-CN" sz="2400">
                <a:latin typeface="Calibri" panose="020F0502020204030204" pitchFamily="34" charset="0"/>
                <a:ea typeface="宋体" panose="02010600030101010101" pitchFamily="2" charset="-122"/>
                <a:sym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4   [ A ]  [ B ]  [ C ]  [ D ]  [ E ]</a:t>
              </a:r>
              <a:endParaRPr lang="en-US" altLang="zh-CN" sz="2400">
                <a:latin typeface="Calibri" panose="020F0502020204030204" pitchFamily="34" charset="0"/>
                <a:ea typeface="宋体" panose="02010600030101010101" pitchFamily="2" charset="-122"/>
                <a:sym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5   [ A ]  [ B ]  [ C ]  [ D ]  [ E ]</a:t>
              </a:r>
              <a:endParaRPr lang="en-US" altLang="zh-CN" sz="2400">
                <a:latin typeface="Calibri" panose="020F0502020204030204" pitchFamily="34" charset="0"/>
                <a:ea typeface="宋体" panose="02010600030101010101" pitchFamily="2" charset="-122"/>
              </a:endParaRPr>
            </a:p>
            <a:p>
              <a:endParaRPr lang="en-US" altLang="zh-CN" sz="2400">
                <a:latin typeface="Calibri" panose="020F0502020204030204" pitchFamily="34" charset="0"/>
                <a:ea typeface="宋体" panose="02010600030101010101" pitchFamily="2" charset="-122"/>
              </a:endParaRPr>
            </a:p>
            <a:p>
              <a:endParaRPr lang="en-US" altLang="zh-CN" sz="2400">
                <a:latin typeface="Calibri" panose="020F0502020204030204" pitchFamily="34" charset="0"/>
                <a:ea typeface="宋体" panose="02010600030101010101" pitchFamily="2" charset="-122"/>
              </a:endParaRPr>
            </a:p>
          </p:txBody>
        </p:sp>
        <p:sp>
          <p:nvSpPr>
            <p:cNvPr id="145411" name="文本框 4"/>
            <p:cNvSpPr txBox="1"/>
            <p:nvPr/>
          </p:nvSpPr>
          <p:spPr>
            <a:xfrm>
              <a:off x="6691" y="5109"/>
              <a:ext cx="5616" cy="4215"/>
            </a:xfrm>
            <a:prstGeom prst="rect">
              <a:avLst/>
            </a:prstGeom>
            <a:noFill/>
            <a:ln w="9525">
              <a:noFill/>
            </a:ln>
          </p:spPr>
          <p:txBody>
            <a:bodyPr wrap="square" anchor="t">
              <a:spAutoFit/>
            </a:bodyPr>
            <a:p>
              <a:r>
                <a:rPr lang="en-US" altLang="zh-CN" sz="2400">
                  <a:latin typeface="Calibri" panose="020F0502020204030204" pitchFamily="34" charset="0"/>
                  <a:ea typeface="宋体" panose="02010600030101010101" pitchFamily="2" charset="-122"/>
                </a:rPr>
                <a:t>6   [ A ] </a:t>
              </a:r>
              <a:r>
                <a:rPr lang="en-US" altLang="zh-CN" sz="2400">
                  <a:latin typeface="Calibri" panose="020F0502020204030204" pitchFamily="34" charset="0"/>
                  <a:ea typeface="宋体" panose="02010600030101010101" pitchFamily="2" charset="-122"/>
                  <a:sym typeface="宋体" panose="02010600030101010101" pitchFamily="2" charset="-122"/>
                </a:rPr>
                <a:t> [ B ]  [ C ]  [ D ]  [ E ]</a:t>
              </a:r>
              <a:endParaRPr lang="en-US" altLang="zh-CN" sz="2400">
                <a:latin typeface="Calibri" panose="020F0502020204030204" pitchFamily="34" charset="0"/>
                <a:ea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7   [ A ]  [ B ]  [ C ]  [ D ]  [ E ]</a:t>
              </a:r>
              <a:endParaRPr lang="en-US" altLang="zh-CN" sz="2400">
                <a:latin typeface="Calibri" panose="020F0502020204030204" pitchFamily="34" charset="0"/>
                <a:ea typeface="宋体" panose="02010600030101010101" pitchFamily="2" charset="-122"/>
                <a:sym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8   [ A ]  [ B ]  [ C ]  [ D ]  [ E ]</a:t>
              </a:r>
              <a:endParaRPr lang="en-US" altLang="zh-CN" sz="2400">
                <a:latin typeface="Calibri" panose="020F0502020204030204" pitchFamily="34" charset="0"/>
                <a:ea typeface="宋体" panose="02010600030101010101" pitchFamily="2" charset="-122"/>
                <a:sym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9   [ A ]  [ B ]  [ C ]  [ D ]  [ E ]</a:t>
              </a:r>
              <a:endParaRPr lang="en-US" altLang="zh-CN" sz="2400">
                <a:latin typeface="Calibri" panose="020F0502020204030204" pitchFamily="34" charset="0"/>
                <a:ea typeface="宋体" panose="02010600030101010101" pitchFamily="2" charset="-122"/>
                <a:sym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10 [ A ]  [ B ]  [ C ]  [ D ]  [ E ]</a:t>
              </a:r>
              <a:endParaRPr lang="en-US" altLang="zh-CN" sz="2400">
                <a:latin typeface="Calibri" panose="020F0502020204030204" pitchFamily="34" charset="0"/>
                <a:ea typeface="宋体" panose="02010600030101010101" pitchFamily="2" charset="-122"/>
              </a:endParaRPr>
            </a:p>
            <a:p>
              <a:endParaRPr lang="en-US" altLang="zh-CN" sz="2400">
                <a:latin typeface="Calibri" panose="020F0502020204030204" pitchFamily="34" charset="0"/>
                <a:ea typeface="宋体" panose="02010600030101010101" pitchFamily="2" charset="-122"/>
              </a:endParaRPr>
            </a:p>
            <a:p>
              <a:endParaRPr lang="en-US" altLang="zh-CN" sz="2400">
                <a:latin typeface="Calibri" panose="020F0502020204030204" pitchFamily="34" charset="0"/>
                <a:ea typeface="宋体" panose="02010600030101010101" pitchFamily="2" charset="-122"/>
              </a:endParaRPr>
            </a:p>
          </p:txBody>
        </p:sp>
        <p:sp>
          <p:nvSpPr>
            <p:cNvPr id="145412" name="文本框 7"/>
            <p:cNvSpPr txBox="1"/>
            <p:nvPr/>
          </p:nvSpPr>
          <p:spPr>
            <a:xfrm>
              <a:off x="11747" y="5118"/>
              <a:ext cx="5379" cy="4215"/>
            </a:xfrm>
            <a:prstGeom prst="rect">
              <a:avLst/>
            </a:prstGeom>
            <a:noFill/>
            <a:ln w="9525">
              <a:noFill/>
            </a:ln>
          </p:spPr>
          <p:txBody>
            <a:bodyPr wrap="square" anchor="t">
              <a:spAutoFit/>
            </a:bodyPr>
            <a:p>
              <a:r>
                <a:rPr lang="en-US" altLang="zh-CN" sz="2400">
                  <a:latin typeface="Calibri" panose="020F0502020204030204" pitchFamily="34" charset="0"/>
                  <a:ea typeface="宋体" panose="02010600030101010101" pitchFamily="2" charset="-122"/>
                </a:rPr>
                <a:t>11   [ A ] </a:t>
              </a:r>
              <a:r>
                <a:rPr lang="en-US" altLang="zh-CN" sz="2400">
                  <a:latin typeface="Calibri" panose="020F0502020204030204" pitchFamily="34" charset="0"/>
                  <a:ea typeface="宋体" panose="02010600030101010101" pitchFamily="2" charset="-122"/>
                  <a:sym typeface="宋体" panose="02010600030101010101" pitchFamily="2" charset="-122"/>
                </a:rPr>
                <a:t> [ B ]  [ C ]  [ D ]  [ E ]</a:t>
              </a:r>
              <a:endParaRPr lang="en-US" altLang="zh-CN" sz="2400">
                <a:latin typeface="Calibri" panose="020F0502020204030204" pitchFamily="34" charset="0"/>
                <a:ea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12   [ A ]  [ B ]  [ C ]  [ D ]  [ E ]</a:t>
              </a:r>
              <a:endParaRPr lang="en-US" altLang="zh-CN" sz="2400">
                <a:latin typeface="Calibri" panose="020F0502020204030204" pitchFamily="34" charset="0"/>
                <a:ea typeface="宋体" panose="02010600030101010101" pitchFamily="2" charset="-122"/>
                <a:sym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13   [ A ]  [ B ]  [ C ]  [ D ]  [ E ]</a:t>
              </a:r>
              <a:endParaRPr lang="en-US" altLang="zh-CN" sz="2400">
                <a:latin typeface="Calibri" panose="020F0502020204030204" pitchFamily="34" charset="0"/>
                <a:ea typeface="宋体" panose="02010600030101010101" pitchFamily="2" charset="-122"/>
                <a:sym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14   [ A ]  [ B ]  [ C ]  [ D ]  [ E ]</a:t>
              </a:r>
              <a:endParaRPr lang="en-US" altLang="zh-CN" sz="2400">
                <a:latin typeface="Calibri" panose="020F0502020204030204" pitchFamily="34" charset="0"/>
                <a:ea typeface="宋体" panose="02010600030101010101" pitchFamily="2" charset="-122"/>
                <a:sym typeface="宋体" panose="02010600030101010101" pitchFamily="2" charset="-122"/>
              </a:endParaRPr>
            </a:p>
            <a:p>
              <a:r>
                <a:rPr lang="en-US" altLang="zh-CN" sz="2400">
                  <a:latin typeface="Calibri" panose="020F0502020204030204" pitchFamily="34" charset="0"/>
                  <a:ea typeface="宋体" panose="02010600030101010101" pitchFamily="2" charset="-122"/>
                  <a:sym typeface="宋体" panose="02010600030101010101" pitchFamily="2" charset="-122"/>
                </a:rPr>
                <a:t>15   [ A ]  [ B ]  [ C ]  [ D ]  [ E ]</a:t>
              </a:r>
              <a:endParaRPr lang="en-US" altLang="zh-CN" sz="2400">
                <a:latin typeface="Calibri" panose="020F0502020204030204" pitchFamily="34" charset="0"/>
                <a:ea typeface="宋体" panose="02010600030101010101" pitchFamily="2" charset="-122"/>
              </a:endParaRPr>
            </a:p>
            <a:p>
              <a:endParaRPr lang="en-US" altLang="zh-CN" sz="2400">
                <a:latin typeface="Calibri" panose="020F0502020204030204" pitchFamily="34" charset="0"/>
                <a:ea typeface="宋体" panose="02010600030101010101" pitchFamily="2" charset="-122"/>
              </a:endParaRPr>
            </a:p>
            <a:p>
              <a:endParaRPr lang="en-US" altLang="zh-CN" sz="2400">
                <a:latin typeface="Calibri" panose="020F0502020204030204" pitchFamily="34" charset="0"/>
                <a:ea typeface="宋体" panose="02010600030101010101" pitchFamily="2" charset="-122"/>
              </a:endParaRPr>
            </a:p>
          </p:txBody>
        </p:sp>
      </p:grpSp>
      <p:pic>
        <p:nvPicPr>
          <p:cNvPr id="145413" name="图片 9"/>
          <p:cNvPicPr>
            <a:picLocks noChangeAspect="1"/>
          </p:cNvPicPr>
          <p:nvPr/>
        </p:nvPicPr>
        <p:blipFill>
          <a:blip r:embed="rId1"/>
          <a:srcRect l="1169" t="51849" r="64288" b="37280"/>
          <a:stretch>
            <a:fillRect/>
          </a:stretch>
        </p:blipFill>
        <p:spPr>
          <a:xfrm>
            <a:off x="900113" y="866775"/>
            <a:ext cx="8759825" cy="1949450"/>
          </a:xfrm>
          <a:prstGeom prst="rect">
            <a:avLst/>
          </a:prstGeom>
          <a:noFill/>
          <a:ln w="9525">
            <a:noFill/>
          </a:ln>
        </p:spPr>
      </p:pic>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p:tgtEl>
                                          <p:spTgt spid="9"/>
                                        </p:tgtEl>
                                        <p:attrNameLst>
                                          <p:attrName>ppt_y</p:attrName>
                                        </p:attrNameLst>
                                      </p:cBhvr>
                                      <p:tavLst>
                                        <p:tav tm="0">
                                          <p:val>
                                            <p:strVal val="#ppt_y+#ppt_h*1.125000"/>
                                          </p:val>
                                        </p:tav>
                                        <p:tav tm="100000">
                                          <p:val>
                                            <p:strVal val="#ppt_y"/>
                                          </p:val>
                                        </p:tav>
                                      </p:tavLst>
                                    </p:anim>
                                    <p:animEffect transition="in" filter="wipe(up)">
                                      <p:cBhvr>
                                        <p:cTn id="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58439" y="2276528"/>
            <a:ext cx="2049831" cy="2305685"/>
          </a:xfrm>
          <a:prstGeom prst="rect">
            <a:avLst/>
          </a:prstGeom>
          <a:noFill/>
        </p:spPr>
        <p:txBody>
          <a:bodyPr wrap="square" lIns="91438" tIns="45719" rIns="91438" bIns="45719">
            <a:spAutoFit/>
          </a:bodyPr>
          <a:lstStyle/>
          <a:p>
            <a:pPr algn="r" defTabSz="913130">
              <a:lnSpc>
                <a:spcPct val="150000"/>
              </a:lnSpc>
            </a:pPr>
            <a:r>
              <a:rPr lang="en-US" altLang="zh-CN" sz="9600" b="1" dirty="0">
                <a:solidFill>
                  <a:srgbClr val="90B6A5"/>
                </a:solidFill>
                <a:latin typeface="华文行楷" panose="02010800040101010101" charset="-122"/>
                <a:ea typeface="华文行楷" panose="02010800040101010101" charset="-122"/>
                <a:cs typeface="+mn-ea"/>
                <a:sym typeface="+mn-lt"/>
              </a:rPr>
              <a:t>01</a:t>
            </a:r>
            <a:endParaRPr lang="en-US" altLang="zh-CN" sz="9600" b="1" dirty="0">
              <a:solidFill>
                <a:srgbClr val="90B6A5"/>
              </a:solidFill>
              <a:latin typeface="华文行楷" panose="02010800040101010101" charset="-122"/>
              <a:ea typeface="华文行楷" panose="02010800040101010101" charset="-122"/>
              <a:cs typeface="+mn-ea"/>
              <a:sym typeface="+mn-lt"/>
            </a:endParaRPr>
          </a:p>
        </p:txBody>
      </p:sp>
      <p:sp>
        <p:nvSpPr>
          <p:cNvPr id="5" name="矩形 4"/>
          <p:cNvSpPr/>
          <p:nvPr/>
        </p:nvSpPr>
        <p:spPr>
          <a:xfrm>
            <a:off x="3597275" y="3198495"/>
            <a:ext cx="5184775" cy="705485"/>
          </a:xfrm>
          <a:prstGeom prst="rect">
            <a:avLst/>
          </a:prstGeom>
          <a:noFill/>
        </p:spPr>
        <p:txBody>
          <a:bodyPr wrap="square" lIns="91438" tIns="45719" rIns="91438" bIns="45719">
            <a:spAutoFit/>
          </a:bodyPr>
          <a:lstStyle/>
          <a:p>
            <a:pPr defTabSz="913130"/>
            <a:r>
              <a:rPr lang="zh-CN" altLang="en-US" sz="4000" b="1" spc="600" dirty="0">
                <a:solidFill>
                  <a:schemeClr val="tx1"/>
                </a:solidFill>
                <a:latin typeface="微软雅黑" panose="020B0503020204020204" pitchFamily="34" charset="-122"/>
                <a:ea typeface="微软雅黑" panose="020B0503020204020204" pitchFamily="34" charset="-122"/>
                <a:cs typeface="+mn-ea"/>
                <a:sym typeface="+mn-lt"/>
              </a:rPr>
              <a:t>简 答 题</a:t>
            </a:r>
            <a:r>
              <a:rPr lang="en-US" altLang="zh-CN" sz="4000" b="1" spc="600" dirty="0">
                <a:solidFill>
                  <a:schemeClr val="tx1"/>
                </a:solidFill>
                <a:latin typeface="微软雅黑" panose="020B0503020204020204" pitchFamily="34" charset="-122"/>
                <a:ea typeface="微软雅黑" panose="020B0503020204020204" pitchFamily="34" charset="-122"/>
                <a:cs typeface="+mn-ea"/>
                <a:sym typeface="+mn-lt"/>
              </a:rPr>
              <a:t>&amp;</a:t>
            </a:r>
            <a:r>
              <a:rPr lang="zh-CN" altLang="en-US" sz="4000" b="1" spc="600" dirty="0">
                <a:solidFill>
                  <a:schemeClr val="tx1"/>
                </a:solidFill>
                <a:latin typeface="微软雅黑" panose="020B0503020204020204" pitchFamily="34" charset="-122"/>
                <a:ea typeface="微软雅黑" panose="020B0503020204020204" pitchFamily="34" charset="-122"/>
                <a:cs typeface="+mn-ea"/>
                <a:sym typeface="+mn-lt"/>
              </a:rPr>
              <a:t>论 述 题</a:t>
            </a:r>
            <a:endParaRPr lang="zh-CN" altLang="en-US" sz="4000" b="1" spc="600" dirty="0">
              <a:solidFill>
                <a:schemeClr val="tx1"/>
              </a:solidFill>
              <a:latin typeface="微软雅黑" panose="020B0503020204020204" pitchFamily="34" charset="-122"/>
              <a:ea typeface="微软雅黑" panose="020B0503020204020204" pitchFamily="34" charset="-122"/>
              <a:cs typeface="+mn-ea"/>
              <a:sym typeface="+mn-lt"/>
            </a:endParaRPr>
          </a:p>
        </p:txBody>
      </p:sp>
      <p:sp>
        <p:nvSpPr>
          <p:cNvPr id="6" name="Freeform 5"/>
          <p:cNvSpPr/>
          <p:nvPr/>
        </p:nvSpPr>
        <p:spPr bwMode="auto">
          <a:xfrm flipH="1">
            <a:off x="1557073" y="2439524"/>
            <a:ext cx="1253120" cy="1862568"/>
          </a:xfrm>
          <a:custGeom>
            <a:avLst/>
            <a:gdLst>
              <a:gd name="T0" fmla="*/ 0 w 926"/>
              <a:gd name="T1" fmla="*/ 369 h 2009"/>
              <a:gd name="T2" fmla="*/ 0 w 926"/>
              <a:gd name="T3" fmla="*/ 0 h 2009"/>
              <a:gd name="T4" fmla="*/ 926 w 926"/>
              <a:gd name="T5" fmla="*/ 0 h 2009"/>
              <a:gd name="T6" fmla="*/ 926 w 926"/>
              <a:gd name="T7" fmla="*/ 2009 h 2009"/>
              <a:gd name="T8" fmla="*/ 224 w 926"/>
              <a:gd name="T9" fmla="*/ 2009 h 2009"/>
            </a:gdLst>
            <a:ahLst/>
            <a:cxnLst>
              <a:cxn ang="0">
                <a:pos x="T0" y="T1"/>
              </a:cxn>
              <a:cxn ang="0">
                <a:pos x="T2" y="T3"/>
              </a:cxn>
              <a:cxn ang="0">
                <a:pos x="T4" y="T5"/>
              </a:cxn>
              <a:cxn ang="0">
                <a:pos x="T6" y="T7"/>
              </a:cxn>
              <a:cxn ang="0">
                <a:pos x="T8" y="T9"/>
              </a:cxn>
            </a:cxnLst>
            <a:rect l="0" t="0" r="r" b="b"/>
            <a:pathLst>
              <a:path w="926" h="2009">
                <a:moveTo>
                  <a:pt x="0" y="369"/>
                </a:moveTo>
                <a:lnTo>
                  <a:pt x="0" y="0"/>
                </a:lnTo>
                <a:lnTo>
                  <a:pt x="926" y="0"/>
                </a:lnTo>
                <a:lnTo>
                  <a:pt x="926" y="2009"/>
                </a:lnTo>
                <a:lnTo>
                  <a:pt x="224" y="2009"/>
                </a:lnTo>
              </a:path>
            </a:pathLst>
          </a:custGeom>
          <a:noFill/>
          <a:ln w="28575" cap="flat">
            <a:solidFill>
              <a:srgbClr val="00000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38" tIns="45719" rIns="91438" bIns="45719" numCol="1" anchor="t" anchorCtr="0" compatLnSpc="1"/>
          <a:lstStyle/>
          <a:p>
            <a:endParaRPr lang="zh-CN" altLang="en-US">
              <a:solidFill>
                <a:schemeClr val="tx1">
                  <a:lumMod val="75000"/>
                  <a:lumOff val="25000"/>
                </a:schemeClr>
              </a:solidFill>
              <a:cs typeface="+mn-ea"/>
              <a:sym typeface="+mn-lt"/>
            </a:endParaRPr>
          </a:p>
        </p:txBody>
      </p:sp>
      <p:sp>
        <p:nvSpPr>
          <p:cNvPr id="12" name="文本框 11"/>
          <p:cNvSpPr txBox="1"/>
          <p:nvPr/>
        </p:nvSpPr>
        <p:spPr>
          <a:xfrm>
            <a:off x="842645" y="436245"/>
            <a:ext cx="7265035" cy="97726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20000"/>
              </a:lnSpc>
            </a:pPr>
            <a:r>
              <a:rPr lang="zh-CN" sz="2400" b="1">
                <a:latin typeface="微软雅黑" panose="020B0503020204020204" pitchFamily="34" charset="-122"/>
                <a:ea typeface="微软雅黑" panose="020B0503020204020204" pitchFamily="34" charset="-122"/>
                <a:cs typeface="微软雅黑" panose="020B0503020204020204" pitchFamily="34" charset="-122"/>
                <a:sym typeface="+mn-ea"/>
              </a:rPr>
              <a:t>简答题</a:t>
            </a:r>
            <a:r>
              <a:rPr lang="en-US" altLang="zh-CN" sz="2400" b="1">
                <a:latin typeface="微软雅黑" panose="020B0503020204020204" pitchFamily="34" charset="-122"/>
                <a:ea typeface="微软雅黑" panose="020B0503020204020204" pitchFamily="34" charset="-122"/>
                <a:cs typeface="微软雅黑" panose="020B0503020204020204" pitchFamily="34" charset="-122"/>
                <a:sym typeface="+mn-ea"/>
              </a:rPr>
              <a:t>--</a:t>
            </a:r>
            <a:r>
              <a:rPr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本大题共</a:t>
            </a:r>
            <a:r>
              <a:rPr 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5</a:t>
            </a:r>
            <a:r>
              <a:rPr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小题</a:t>
            </a:r>
            <a:r>
              <a:rPr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每小题</a:t>
            </a:r>
            <a:r>
              <a:rPr 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6</a:t>
            </a:r>
            <a:r>
              <a:rPr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分</a:t>
            </a:r>
            <a:r>
              <a:rPr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共</a:t>
            </a:r>
            <a:r>
              <a:rPr 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3</a:t>
            </a:r>
            <a:r>
              <a:rPr 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0</a:t>
            </a:r>
            <a:r>
              <a:rPr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分</a:t>
            </a:r>
            <a:r>
              <a:rPr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20000"/>
              </a:lnSpc>
            </a:pPr>
            <a:r>
              <a:rPr lang="zh-CN" sz="2400" b="1">
                <a:latin typeface="微软雅黑" panose="020B0503020204020204" pitchFamily="34" charset="-122"/>
                <a:ea typeface="微软雅黑" panose="020B0503020204020204" pitchFamily="34" charset="-122"/>
                <a:cs typeface="微软雅黑" panose="020B0503020204020204" pitchFamily="34" charset="-122"/>
                <a:sym typeface="+mn-ea"/>
              </a:rPr>
              <a:t>论述题</a:t>
            </a:r>
            <a:r>
              <a:rPr lang="en-US" altLang="zh-CN" sz="2400" b="1">
                <a:latin typeface="微软雅黑" panose="020B0503020204020204" pitchFamily="34" charset="-122"/>
                <a:ea typeface="微软雅黑" panose="020B0503020204020204" pitchFamily="34" charset="-122"/>
                <a:cs typeface="微软雅黑" panose="020B0503020204020204" pitchFamily="34" charset="-122"/>
                <a:sym typeface="+mn-ea"/>
              </a:rPr>
              <a:t>--</a:t>
            </a:r>
            <a:r>
              <a:rPr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本大题共</a:t>
            </a:r>
            <a:r>
              <a:rPr 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2</a:t>
            </a:r>
            <a:r>
              <a:rPr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小题</a:t>
            </a:r>
            <a:r>
              <a:rPr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每小题</a:t>
            </a:r>
            <a:r>
              <a:rPr 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10</a:t>
            </a:r>
            <a:r>
              <a:rPr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分</a:t>
            </a:r>
            <a:r>
              <a:rPr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共</a:t>
            </a:r>
            <a:r>
              <a:rPr 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2</a:t>
            </a:r>
            <a:r>
              <a:rPr 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0</a:t>
            </a:r>
            <a:r>
              <a:rPr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分</a:t>
            </a:r>
            <a:r>
              <a:rPr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 name="文本框 2"/>
          <p:cNvSpPr txBox="1"/>
          <p:nvPr/>
        </p:nvSpPr>
        <p:spPr>
          <a:xfrm>
            <a:off x="2882265" y="2392045"/>
            <a:ext cx="3793490" cy="460375"/>
          </a:xfrm>
          <a:prstGeom prst="rect">
            <a:avLst/>
          </a:prstGeom>
          <a:noFill/>
        </p:spPr>
        <p:txBody>
          <a:bodyPr wrap="square" rtlCol="0">
            <a:spAutoFit/>
          </a:bodyPr>
          <a:lstStyle/>
          <a:p>
            <a:pPr algn="l"/>
            <a:r>
              <a:rPr lang="zh-CN" altLang="en-US" sz="2400" b="1">
                <a:solidFill>
                  <a:srgbClr val="C00000"/>
                </a:solidFill>
                <a:latin typeface="楷体" panose="02010609060101010101" charset="-122"/>
                <a:ea typeface="楷体" panose="02010609060101010101" charset="-122"/>
                <a:sym typeface="+mn-ea"/>
              </a:rPr>
              <a:t>分点作答，不留空白</a:t>
            </a:r>
            <a:endParaRPr lang="zh-CN" altLang="en-US" sz="2400" b="1">
              <a:solidFill>
                <a:srgbClr val="C00000"/>
              </a:solidFill>
              <a:latin typeface="楷体" panose="02010609060101010101" charset="-122"/>
              <a:ea typeface="楷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797560" y="1554480"/>
            <a:ext cx="8871585" cy="4255770"/>
          </a:xfrm>
          <a:prstGeom prst="rect">
            <a:avLst/>
          </a:prstGeom>
        </p:spPr>
      </p:pic>
      <p:sp>
        <p:nvSpPr>
          <p:cNvPr id="3" name="文本框 7"/>
          <p:cNvSpPr/>
          <p:nvPr/>
        </p:nvSpPr>
        <p:spPr>
          <a:xfrm>
            <a:off x="1104900" y="364490"/>
            <a:ext cx="2790190" cy="521970"/>
          </a:xfrm>
          <a:prstGeom prst="rect">
            <a:avLst/>
          </a:prstGeom>
          <a:solidFill>
            <a:schemeClr val="accent4">
              <a:lumMod val="20000"/>
              <a:lumOff val="80000"/>
            </a:schemeClr>
          </a:solidFill>
          <a:ln w="9525">
            <a:noFill/>
          </a:ln>
        </p:spPr>
        <p:txBody>
          <a:bodyPr wrap="square">
            <a:spAutoFit/>
          </a:bodyPr>
          <a:p>
            <a:pPr lvl="0" algn="l">
              <a:lnSpc>
                <a:spcPct val="100000"/>
              </a:lnSpc>
            </a:pPr>
            <a:r>
              <a:rPr lang="zh-CN" altLang="en-US" sz="2800" b="1">
                <a:solidFill>
                  <a:schemeClr val="tx1"/>
                </a:solidFill>
                <a:latin typeface="微软雅黑" panose="020B0503020204020204" pitchFamily="34" charset="-122"/>
                <a:ea typeface="微软雅黑" panose="020B0503020204020204" pitchFamily="34" charset="-122"/>
                <a:sym typeface="宋体" panose="02010600030101010101" pitchFamily="2" charset="-122"/>
              </a:rPr>
              <a:t>自考答题卡填涂</a:t>
            </a:r>
            <a:endParaRPr lang="zh-CN" altLang="en-US" sz="2800" b="1">
              <a:solidFill>
                <a:schemeClr val="tx1"/>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4" name="图片 3" descr="d7036c9a17f5fda2-e89831d7f22ae719-9036e5ab538cc0674bca9a8002c9580e"/>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162560" y="230505"/>
            <a:ext cx="1062355" cy="1062355"/>
          </a:xfrm>
          <a:prstGeom prst="rect">
            <a:avLst/>
          </a:prstGeom>
        </p:spPr>
      </p:pic>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srcRect r="50397"/>
          <a:stretch>
            <a:fillRect/>
          </a:stretch>
        </p:blipFill>
        <p:spPr>
          <a:xfrm>
            <a:off x="3239770" y="1617345"/>
            <a:ext cx="4443730" cy="1809750"/>
          </a:xfrm>
          <a:prstGeom prst="rect">
            <a:avLst/>
          </a:prstGeom>
        </p:spPr>
      </p:pic>
      <p:pic>
        <p:nvPicPr>
          <p:cNvPr id="8" name="图片 7"/>
          <p:cNvPicPr>
            <a:picLocks noChangeAspect="1"/>
          </p:cNvPicPr>
          <p:nvPr/>
        </p:nvPicPr>
        <p:blipFill>
          <a:blip r:embed="rId2"/>
          <a:srcRect r="48937"/>
          <a:stretch>
            <a:fillRect/>
          </a:stretch>
        </p:blipFill>
        <p:spPr>
          <a:xfrm>
            <a:off x="1059180" y="4083685"/>
            <a:ext cx="4882515" cy="1733550"/>
          </a:xfrm>
          <a:prstGeom prst="rect">
            <a:avLst/>
          </a:prstGeom>
        </p:spPr>
      </p:pic>
      <p:pic>
        <p:nvPicPr>
          <p:cNvPr id="9" name="图片 8"/>
          <p:cNvPicPr>
            <a:picLocks noChangeAspect="1"/>
          </p:cNvPicPr>
          <p:nvPr/>
        </p:nvPicPr>
        <p:blipFill>
          <a:blip r:embed="rId3"/>
          <a:srcRect r="48013"/>
          <a:stretch>
            <a:fillRect/>
          </a:stretch>
        </p:blipFill>
        <p:spPr>
          <a:xfrm>
            <a:off x="6354445" y="3783330"/>
            <a:ext cx="4584700" cy="1914525"/>
          </a:xfrm>
          <a:prstGeom prst="rect">
            <a:avLst/>
          </a:prstGeom>
        </p:spPr>
      </p:pic>
      <p:sp>
        <p:nvSpPr>
          <p:cNvPr id="2" name="文本框 7"/>
          <p:cNvSpPr/>
          <p:nvPr/>
        </p:nvSpPr>
        <p:spPr>
          <a:xfrm>
            <a:off x="1104900" y="364490"/>
            <a:ext cx="2493645" cy="521970"/>
          </a:xfrm>
          <a:prstGeom prst="rect">
            <a:avLst/>
          </a:prstGeom>
          <a:solidFill>
            <a:schemeClr val="accent4">
              <a:lumMod val="20000"/>
              <a:lumOff val="80000"/>
            </a:schemeClr>
          </a:solidFill>
          <a:ln w="9525">
            <a:noFill/>
          </a:ln>
        </p:spPr>
        <p:txBody>
          <a:bodyPr wrap="square">
            <a:spAutoFit/>
          </a:bodyPr>
          <a:p>
            <a:pPr lvl="0" algn="l">
              <a:lnSpc>
                <a:spcPct val="100000"/>
              </a:lnSpc>
            </a:pPr>
            <a:r>
              <a:rPr lang="zh-CN" altLang="en-US" sz="2800" b="1">
                <a:solidFill>
                  <a:schemeClr val="tx1"/>
                </a:solidFill>
                <a:latin typeface="微软雅黑" panose="020B0503020204020204" pitchFamily="34" charset="-122"/>
                <a:ea typeface="微软雅黑" panose="020B0503020204020204" pitchFamily="34" charset="-122"/>
                <a:sym typeface="宋体" panose="02010600030101010101" pitchFamily="2" charset="-122"/>
              </a:rPr>
              <a:t>填涂典型</a:t>
            </a:r>
            <a:r>
              <a:rPr lang="zh-CN" altLang="en-US" sz="2800" b="1">
                <a:solidFill>
                  <a:srgbClr val="C00000"/>
                </a:solidFill>
                <a:latin typeface="微软雅黑" panose="020B0503020204020204" pitchFamily="34" charset="-122"/>
                <a:ea typeface="微软雅黑" panose="020B0503020204020204" pitchFamily="34" charset="-122"/>
                <a:sym typeface="宋体" panose="02010600030101010101" pitchFamily="2" charset="-122"/>
              </a:rPr>
              <a:t>错误</a:t>
            </a:r>
            <a:endParaRPr lang="zh-CN" altLang="en-US" sz="2800" b="1">
              <a:solidFill>
                <a:srgbClr val="C00000"/>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4" name="图片 3" descr="d7036c9a17f5fda2-e89831d7f22ae719-9036e5ab538cc0674bca9a8002c9580e"/>
          <p:cNvPicPr>
            <a:picLocks noChangeAspect="1"/>
          </p:cNvPicPr>
          <p:nvPr/>
        </p:nvPicPr>
        <p:blipFill>
          <a:blip r:embed="rId4">
            <a:clrChange>
              <a:clrFrom>
                <a:srgbClr val="FFFFFF">
                  <a:alpha val="100000"/>
                </a:srgbClr>
              </a:clrFrom>
              <a:clrTo>
                <a:srgbClr val="FFFFFF">
                  <a:alpha val="100000"/>
                  <a:alpha val="0"/>
                </a:srgbClr>
              </a:clrTo>
            </a:clrChange>
          </a:blip>
          <a:stretch>
            <a:fillRect/>
          </a:stretch>
        </p:blipFill>
        <p:spPr>
          <a:xfrm>
            <a:off x="162560" y="230505"/>
            <a:ext cx="1062355" cy="1062355"/>
          </a:xfrm>
          <a:prstGeom prst="rect">
            <a:avLst/>
          </a:prstGeom>
        </p:spPr>
      </p:pic>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1483360" y="1016000"/>
            <a:ext cx="4632960" cy="2511425"/>
          </a:xfrm>
          <a:prstGeom prst="rect">
            <a:avLst/>
          </a:prstGeom>
        </p:spPr>
      </p:pic>
      <p:pic>
        <p:nvPicPr>
          <p:cNvPr id="3" name="图片 2"/>
          <p:cNvPicPr>
            <a:picLocks noChangeAspect="1"/>
          </p:cNvPicPr>
          <p:nvPr/>
        </p:nvPicPr>
        <p:blipFill>
          <a:blip r:embed="rId2"/>
          <a:stretch>
            <a:fillRect/>
          </a:stretch>
        </p:blipFill>
        <p:spPr>
          <a:xfrm>
            <a:off x="3509645" y="3656965"/>
            <a:ext cx="5172710" cy="3069590"/>
          </a:xfrm>
          <a:prstGeom prst="rect">
            <a:avLst/>
          </a:prstGeom>
        </p:spPr>
      </p:pic>
      <p:sp>
        <p:nvSpPr>
          <p:cNvPr id="4" name="文本框 7"/>
          <p:cNvSpPr/>
          <p:nvPr/>
        </p:nvSpPr>
        <p:spPr>
          <a:xfrm>
            <a:off x="1104900" y="364490"/>
            <a:ext cx="3521710" cy="521970"/>
          </a:xfrm>
          <a:prstGeom prst="rect">
            <a:avLst/>
          </a:prstGeom>
          <a:solidFill>
            <a:schemeClr val="accent4">
              <a:lumMod val="20000"/>
              <a:lumOff val="80000"/>
            </a:schemeClr>
          </a:solidFill>
          <a:ln w="9525">
            <a:noFill/>
          </a:ln>
        </p:spPr>
        <p:txBody>
          <a:bodyPr wrap="square">
            <a:spAutoFit/>
          </a:bodyPr>
          <a:p>
            <a:pPr lvl="0" algn="l">
              <a:lnSpc>
                <a:spcPct val="100000"/>
              </a:lnSpc>
            </a:pPr>
            <a:r>
              <a:rPr lang="zh-CN" altLang="en-US" sz="2800" b="1">
                <a:solidFill>
                  <a:schemeClr val="tx1"/>
                </a:solidFill>
                <a:latin typeface="微软雅黑" panose="020B0503020204020204" pitchFamily="34" charset="-122"/>
                <a:ea typeface="微软雅黑" panose="020B0503020204020204" pitchFamily="34" charset="-122"/>
                <a:sym typeface="宋体" panose="02010600030101010101" pitchFamily="2" charset="-122"/>
              </a:rPr>
              <a:t>自考答题卡</a:t>
            </a:r>
            <a:r>
              <a:rPr lang="zh-CN" altLang="en-US" sz="2800" b="1">
                <a:solidFill>
                  <a:srgbClr val="C00000"/>
                </a:solidFill>
                <a:latin typeface="微软雅黑" panose="020B0503020204020204" pitchFamily="34" charset="-122"/>
                <a:ea typeface="微软雅黑" panose="020B0503020204020204" pitchFamily="34" charset="-122"/>
                <a:sym typeface="宋体" panose="02010600030101010101" pitchFamily="2" charset="-122"/>
              </a:rPr>
              <a:t>扫描揭秘</a:t>
            </a:r>
            <a:endParaRPr lang="zh-CN" altLang="en-US" sz="2800" b="1">
              <a:solidFill>
                <a:srgbClr val="C00000"/>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 name="图片 4" descr="d7036c9a17f5fda2-e89831d7f22ae719-9036e5ab538cc0674bca9a8002c9580e"/>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162560" y="230505"/>
            <a:ext cx="1062355" cy="1062355"/>
          </a:xfrm>
          <a:prstGeom prst="rect">
            <a:avLst/>
          </a:prstGeom>
        </p:spPr>
      </p:pic>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023745" y="999490"/>
            <a:ext cx="7270115" cy="5153660"/>
          </a:xfrm>
          <a:prstGeom prst="rect">
            <a:avLst/>
          </a:prstGeom>
        </p:spPr>
      </p:pic>
      <p:sp>
        <p:nvSpPr>
          <p:cNvPr id="5" name="文本框 7"/>
          <p:cNvSpPr/>
          <p:nvPr/>
        </p:nvSpPr>
        <p:spPr>
          <a:xfrm>
            <a:off x="1104900" y="230505"/>
            <a:ext cx="4263390" cy="521970"/>
          </a:xfrm>
          <a:prstGeom prst="rect">
            <a:avLst/>
          </a:prstGeom>
          <a:solidFill>
            <a:schemeClr val="accent4">
              <a:lumMod val="20000"/>
              <a:lumOff val="80000"/>
            </a:schemeClr>
          </a:solidFill>
          <a:ln w="9525">
            <a:noFill/>
          </a:ln>
        </p:spPr>
        <p:txBody>
          <a:bodyPr wrap="square">
            <a:spAutoFit/>
          </a:bodyPr>
          <a:p>
            <a:pPr lvl="0" algn="l">
              <a:lnSpc>
                <a:spcPct val="100000"/>
              </a:lnSpc>
            </a:pPr>
            <a:r>
              <a:rPr lang="zh-CN" altLang="en-US" sz="2800" b="1">
                <a:solidFill>
                  <a:schemeClr val="tx1"/>
                </a:solidFill>
                <a:latin typeface="微软雅黑" panose="020B0503020204020204" pitchFamily="34" charset="-122"/>
                <a:ea typeface="微软雅黑" panose="020B0503020204020204" pitchFamily="34" charset="-122"/>
                <a:sym typeface="宋体" panose="02010600030101010101" pitchFamily="2" charset="-122"/>
              </a:rPr>
              <a:t>自考答题卡填涂</a:t>
            </a:r>
            <a:r>
              <a:rPr lang="zh-CN" altLang="en-US" sz="2800" b="1">
                <a:solidFill>
                  <a:srgbClr val="C00000"/>
                </a:solidFill>
                <a:latin typeface="微软雅黑" panose="020B0503020204020204" pitchFamily="34" charset="-122"/>
                <a:ea typeface="微软雅黑" panose="020B0503020204020204" pitchFamily="34" charset="-122"/>
                <a:sym typeface="宋体" panose="02010600030101010101" pitchFamily="2" charset="-122"/>
              </a:rPr>
              <a:t>错误示范</a:t>
            </a:r>
            <a:endParaRPr lang="zh-CN" altLang="en-US" sz="2800" b="1">
              <a:solidFill>
                <a:srgbClr val="C00000"/>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 name="图片 2"/>
          <p:cNvPicPr>
            <a:picLocks noChangeAspect="1"/>
          </p:cNvPicPr>
          <p:nvPr/>
        </p:nvPicPr>
        <p:blipFill>
          <a:blip r:embed="rId2"/>
          <a:stretch>
            <a:fillRect/>
          </a:stretch>
        </p:blipFill>
        <p:spPr>
          <a:xfrm>
            <a:off x="90170" y="999490"/>
            <a:ext cx="2187575" cy="2187575"/>
          </a:xfrm>
          <a:prstGeom prst="rect">
            <a:avLst/>
          </a:prstGeom>
        </p:spPr>
      </p:pic>
      <p:sp>
        <p:nvSpPr>
          <p:cNvPr id="7" name="文本框 6"/>
          <p:cNvSpPr txBox="1"/>
          <p:nvPr/>
        </p:nvSpPr>
        <p:spPr>
          <a:xfrm>
            <a:off x="10584180" y="6426835"/>
            <a:ext cx="1372870" cy="213995"/>
          </a:xfrm>
          <a:prstGeom prst="rect">
            <a:avLst/>
          </a:prstGeom>
          <a:noFill/>
        </p:spPr>
        <p:txBody>
          <a:bodyPr wrap="square" rtlCol="0">
            <a:spAutoFit/>
          </a:bodyPr>
          <a:p>
            <a:pPr algn="ctr"/>
            <a:r>
              <a:rPr lang="zh-CN" altLang="en-US" sz="800">
                <a:latin typeface="宋体" panose="02010600030101010101" pitchFamily="2" charset="-122"/>
                <a:ea typeface="宋体" panose="02010600030101010101" pitchFamily="2" charset="-122"/>
              </a:rPr>
              <a:t>本页图片源于网络</a:t>
            </a:r>
            <a:endParaRPr lang="zh-CN" altLang="en-US" sz="800">
              <a:latin typeface="宋体" panose="02010600030101010101" pitchFamily="2" charset="-122"/>
              <a:ea typeface="宋体" panose="02010600030101010101" pitchFamily="2" charset="-122"/>
            </a:endParaRP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2120265" y="941705"/>
            <a:ext cx="7578725" cy="5368290"/>
          </a:xfrm>
          <a:prstGeom prst="rect">
            <a:avLst/>
          </a:prstGeom>
        </p:spPr>
      </p:pic>
      <p:sp>
        <p:nvSpPr>
          <p:cNvPr id="5" name="文本框 7"/>
          <p:cNvSpPr/>
          <p:nvPr/>
        </p:nvSpPr>
        <p:spPr>
          <a:xfrm>
            <a:off x="1104900" y="230505"/>
            <a:ext cx="3561080" cy="521970"/>
          </a:xfrm>
          <a:prstGeom prst="rect">
            <a:avLst/>
          </a:prstGeom>
          <a:solidFill>
            <a:schemeClr val="accent4">
              <a:lumMod val="20000"/>
              <a:lumOff val="80000"/>
            </a:schemeClr>
          </a:solidFill>
          <a:ln w="9525">
            <a:noFill/>
          </a:ln>
        </p:spPr>
        <p:txBody>
          <a:bodyPr wrap="square">
            <a:spAutoFit/>
          </a:bodyPr>
          <a:p>
            <a:pPr lvl="0" algn="l">
              <a:lnSpc>
                <a:spcPct val="100000"/>
              </a:lnSpc>
            </a:pPr>
            <a:r>
              <a:rPr lang="zh-CN" altLang="en-US" sz="2800" b="1">
                <a:solidFill>
                  <a:schemeClr val="tx1"/>
                </a:solidFill>
                <a:latin typeface="微软雅黑" panose="020B0503020204020204" pitchFamily="34" charset="-122"/>
                <a:ea typeface="微软雅黑" panose="020B0503020204020204" pitchFamily="34" charset="-122"/>
                <a:sym typeface="宋体" panose="02010600030101010101" pitchFamily="2" charset="-122"/>
              </a:rPr>
              <a:t>自考答题卡</a:t>
            </a:r>
            <a:r>
              <a:rPr lang="zh-CN" altLang="en-US" sz="2800" b="1">
                <a:solidFill>
                  <a:srgbClr val="C00000"/>
                </a:solidFill>
                <a:latin typeface="微软雅黑" panose="020B0503020204020204" pitchFamily="34" charset="-122"/>
                <a:ea typeface="微软雅黑" panose="020B0503020204020204" pitchFamily="34" charset="-122"/>
                <a:sym typeface="宋体" panose="02010600030101010101" pitchFamily="2" charset="-122"/>
              </a:rPr>
              <a:t>书写示范</a:t>
            </a:r>
            <a:endParaRPr lang="zh-CN" altLang="en-US" sz="2800" b="1">
              <a:solidFill>
                <a:srgbClr val="C00000"/>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3" name="图片 2"/>
          <p:cNvPicPr>
            <a:picLocks noChangeAspect="1"/>
          </p:cNvPicPr>
          <p:nvPr/>
        </p:nvPicPr>
        <p:blipFill>
          <a:blip r:embed="rId2"/>
          <a:stretch>
            <a:fillRect/>
          </a:stretch>
        </p:blipFill>
        <p:spPr>
          <a:xfrm>
            <a:off x="381000" y="941705"/>
            <a:ext cx="1937385" cy="1937385"/>
          </a:xfrm>
          <a:prstGeom prst="rect">
            <a:avLst/>
          </a:prstGeom>
        </p:spPr>
      </p:pic>
      <p:sp>
        <p:nvSpPr>
          <p:cNvPr id="4" name="文本框 3"/>
          <p:cNvSpPr txBox="1"/>
          <p:nvPr/>
        </p:nvSpPr>
        <p:spPr>
          <a:xfrm>
            <a:off x="10584180" y="6426835"/>
            <a:ext cx="1372870" cy="213995"/>
          </a:xfrm>
          <a:prstGeom prst="rect">
            <a:avLst/>
          </a:prstGeom>
          <a:noFill/>
        </p:spPr>
        <p:txBody>
          <a:bodyPr wrap="square" rtlCol="0">
            <a:spAutoFit/>
          </a:bodyPr>
          <a:p>
            <a:pPr algn="ctr"/>
            <a:r>
              <a:rPr lang="zh-CN" altLang="en-US" sz="800">
                <a:latin typeface="宋体" panose="02010600030101010101" pitchFamily="2" charset="-122"/>
                <a:ea typeface="宋体" panose="02010600030101010101" pitchFamily="2" charset="-122"/>
              </a:rPr>
              <a:t>本页图片源于网络</a:t>
            </a:r>
            <a:endParaRPr lang="zh-CN" altLang="en-US" sz="800">
              <a:latin typeface="宋体" panose="02010600030101010101" pitchFamily="2" charset="-122"/>
              <a:ea typeface="宋体" panose="02010600030101010101" pitchFamily="2" charset="-122"/>
            </a:endParaRP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925830" y="868045"/>
            <a:ext cx="9170035" cy="5360035"/>
          </a:xfrm>
          <a:prstGeom prst="rect">
            <a:avLst/>
          </a:prstGeom>
          <a:noFill/>
          <a:ln w="9525">
            <a:noFill/>
          </a:ln>
        </p:spPr>
      </p:pic>
    </p:spTree>
  </p:cSld>
  <p:clrMapOvr>
    <a:masterClrMapping/>
  </p:clrMapOvr>
  <p:transition spd="slow"/>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350135" y="1900555"/>
            <a:ext cx="4859655" cy="1170940"/>
          </a:xfrm>
          <a:prstGeom prst="rect">
            <a:avLst/>
          </a:prstGeom>
          <a:ln w="6350">
            <a:prstDash val="lgDashDotDot"/>
          </a:ln>
        </p:spPr>
        <p:style>
          <a:lnRef idx="2">
            <a:schemeClr val="accent2"/>
          </a:lnRef>
          <a:fillRef idx="1">
            <a:schemeClr val="lt1"/>
          </a:fillRef>
          <a:effectRef idx="0">
            <a:schemeClr val="accent2"/>
          </a:effectRef>
          <a:fontRef idx="minor">
            <a:schemeClr val="dk1"/>
          </a:fontRef>
        </p:style>
        <p:txBody>
          <a:bodyPr wrap="square" rtlCol="0">
            <a:spAutoFit/>
          </a:bodyPr>
          <a:p>
            <a:pPr algn="ctr">
              <a:lnSpc>
                <a:spcPct val="130000"/>
              </a:lnSpc>
            </a:pPr>
            <a:r>
              <a:rPr lang="zh-CN" altLang="en-US" sz="5400"/>
              <a:t>考试注意事项</a:t>
            </a:r>
            <a:endParaRPr lang="zh-CN" altLang="en-US" sz="5400"/>
          </a:p>
        </p:txBody>
      </p:sp>
      <p:pic>
        <p:nvPicPr>
          <p:cNvPr id="3" name="图片 2"/>
          <p:cNvPicPr>
            <a:picLocks noChangeAspect="1"/>
          </p:cNvPicPr>
          <p:nvPr/>
        </p:nvPicPr>
        <p:blipFill>
          <a:blip r:embed="rId1"/>
          <a:stretch>
            <a:fillRect/>
          </a:stretch>
        </p:blipFill>
        <p:spPr>
          <a:xfrm>
            <a:off x="4318000" y="3553460"/>
            <a:ext cx="2605405" cy="2605405"/>
          </a:xfrm>
          <a:prstGeom prst="rect">
            <a:avLst/>
          </a:prstGeom>
        </p:spPr>
      </p:pic>
      <p:sp>
        <p:nvSpPr>
          <p:cNvPr id="5" name="文本框 4"/>
          <p:cNvSpPr txBox="1"/>
          <p:nvPr/>
        </p:nvSpPr>
        <p:spPr>
          <a:xfrm>
            <a:off x="10584180" y="6426835"/>
            <a:ext cx="1372870" cy="213995"/>
          </a:xfrm>
          <a:prstGeom prst="rect">
            <a:avLst/>
          </a:prstGeom>
          <a:noFill/>
        </p:spPr>
        <p:txBody>
          <a:bodyPr wrap="square" rtlCol="0">
            <a:spAutoFit/>
          </a:bodyPr>
          <a:p>
            <a:pPr algn="ctr"/>
            <a:r>
              <a:rPr lang="zh-CN" altLang="en-US" sz="800">
                <a:latin typeface="宋体" panose="02010600030101010101" pitchFamily="2" charset="-122"/>
                <a:ea typeface="宋体" panose="02010600030101010101" pitchFamily="2" charset="-122"/>
              </a:rPr>
              <a:t>本页图片源于网络</a:t>
            </a:r>
            <a:endParaRPr lang="zh-CN" altLang="en-US" sz="800">
              <a:latin typeface="宋体" panose="02010600030101010101" pitchFamily="2" charset="-122"/>
              <a:ea typeface="宋体" panose="02010600030101010101" pitchFamily="2" charset="-122"/>
            </a:endParaRPr>
          </a:p>
        </p:txBody>
      </p:sp>
      <p:pic>
        <p:nvPicPr>
          <p:cNvPr id="7" name="图片 6"/>
          <p:cNvPicPr>
            <a:picLocks noChangeAspect="1"/>
          </p:cNvPicPr>
          <p:nvPr/>
        </p:nvPicPr>
        <p:blipFill>
          <a:blip r:embed="rId2"/>
          <a:stretch>
            <a:fillRect/>
          </a:stretch>
        </p:blipFill>
        <p:spPr>
          <a:xfrm>
            <a:off x="875030" y="499745"/>
            <a:ext cx="2000250" cy="16859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cut/>
      </p:transition>
    </mc:Choice>
    <mc:Fallback>
      <p:transition spd="slow">
        <p:cu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932766" y="1137404"/>
            <a:ext cx="10516322" cy="5209269"/>
          </a:xfrm>
        </p:spPr>
        <p:txBody>
          <a:bodyPr/>
          <a:p>
            <a:pPr>
              <a:lnSpc>
                <a:spcPct val="190000"/>
              </a:lnSpc>
            </a:pPr>
            <a:r>
              <a:rPr lang="zh-CN" altLang="en-US" sz="2400"/>
              <a:t>1、</a:t>
            </a:r>
            <a:r>
              <a:rPr lang="zh-CN" altLang="en-US" sz="2400" b="1">
                <a:solidFill>
                  <a:srgbClr val="4188CE"/>
                </a:solidFill>
              </a:rPr>
              <a:t>考前踩点：</a:t>
            </a:r>
            <a:r>
              <a:rPr lang="zh-CN" altLang="en-US" sz="2400"/>
              <a:t>对于第一次参加自考，或第一次到新考点考试的考生，</a:t>
            </a:r>
            <a:br>
              <a:rPr lang="zh-CN" altLang="en-US" sz="2400"/>
            </a:br>
            <a:r>
              <a:rPr lang="zh-CN" altLang="en-US" sz="2400"/>
              <a:t>如果心里对考点路线没太大把握，最好提前踩点，熟悉乘车路线，</a:t>
            </a:r>
            <a:br>
              <a:rPr lang="zh-CN" altLang="en-US" sz="2400"/>
            </a:br>
            <a:r>
              <a:rPr lang="zh-CN" altLang="en-US" sz="2400"/>
              <a:t>看好自己所考课程所在的楼层，这样考试当天就可节省很多时间。</a:t>
            </a:r>
            <a:br>
              <a:rPr lang="zh-CN" altLang="en-US" sz="2400"/>
            </a:br>
            <a:r>
              <a:rPr lang="zh-CN" altLang="en-US" sz="2400"/>
              <a:t>2、</a:t>
            </a:r>
            <a:r>
              <a:rPr lang="zh-CN" altLang="en-US" sz="2400" b="1">
                <a:solidFill>
                  <a:srgbClr val="4188CE"/>
                </a:solidFill>
              </a:rPr>
              <a:t>带齐证件：</a:t>
            </a:r>
            <a:r>
              <a:rPr lang="zh-CN" altLang="en-US" sz="2400" b="1">
                <a:solidFill>
                  <a:srgbClr val="C00000"/>
                </a:solidFill>
              </a:rPr>
              <a:t>准考证</a:t>
            </a:r>
            <a:r>
              <a:rPr lang="zh-CN" altLang="en-US" sz="2400"/>
              <a:t>、</a:t>
            </a:r>
            <a:r>
              <a:rPr lang="zh-CN" altLang="en-US" sz="2400" b="1">
                <a:solidFill>
                  <a:srgbClr val="C00000"/>
                </a:solidFill>
              </a:rPr>
              <a:t>身份证</a:t>
            </a:r>
            <a:r>
              <a:rPr lang="zh-CN" altLang="en-US" sz="2400"/>
              <a:t>一定要带齐。考试通知单最好也带上，</a:t>
            </a:r>
            <a:br>
              <a:rPr lang="zh-CN" altLang="en-US" sz="2400"/>
            </a:br>
            <a:r>
              <a:rPr lang="zh-CN" altLang="en-US" sz="2400"/>
              <a:t>以备自己考前随时查看考点、考场、座次。</a:t>
            </a:r>
            <a:br>
              <a:rPr lang="zh-CN" altLang="en-US" sz="2400"/>
            </a:br>
            <a:r>
              <a:rPr lang="zh-CN" altLang="en-US" sz="2400"/>
              <a:t>3、</a:t>
            </a:r>
            <a:r>
              <a:rPr lang="zh-CN" altLang="en-US" sz="2400" b="1">
                <a:solidFill>
                  <a:srgbClr val="4188CE"/>
                </a:solidFill>
              </a:rPr>
              <a:t>备好工具：</a:t>
            </a:r>
            <a:r>
              <a:rPr lang="zh-CN" altLang="en-US" sz="2400"/>
              <a:t>2B铅笔、橡皮是考生考试中必备物品。</a:t>
            </a:r>
            <a:br>
              <a:rPr lang="zh-CN" altLang="en-US" sz="2400"/>
            </a:br>
            <a:r>
              <a:rPr lang="zh-CN" altLang="en-US" sz="2400"/>
              <a:t>4、</a:t>
            </a:r>
            <a:r>
              <a:rPr lang="zh-CN" altLang="en-US" sz="2400" b="1">
                <a:solidFill>
                  <a:srgbClr val="4188CE"/>
                </a:solidFill>
              </a:rPr>
              <a:t>把握时间：</a:t>
            </a:r>
            <a:r>
              <a:rPr lang="zh-CN" altLang="en-US" sz="2400"/>
              <a:t>考前20分钟考生持准考证、身份证等相关证件进入考场。</a:t>
            </a:r>
            <a:endParaRPr lang="zh-CN" altLang="en-US" sz="2400"/>
          </a:p>
        </p:txBody>
      </p:sp>
      <p:sp>
        <p:nvSpPr>
          <p:cNvPr id="3" name="文本框 2"/>
          <p:cNvSpPr txBox="1"/>
          <p:nvPr/>
        </p:nvSpPr>
        <p:spPr>
          <a:xfrm>
            <a:off x="1601387" y="393223"/>
            <a:ext cx="3992880" cy="553085"/>
          </a:xfrm>
          <a:prstGeom prst="rect">
            <a:avLst/>
          </a:prstGeom>
          <a:noFill/>
        </p:spPr>
        <p:txBody>
          <a:bodyPr wrap="none" rtlCol="0" anchor="t">
            <a:spAutoFit/>
          </a:bodyPr>
          <a:p>
            <a:r>
              <a:rPr lang="zh-CN" altLang="en-US" sz="3000" b="1">
                <a:latin typeface="微软雅黑" panose="020B0503020204020204" pitchFamily="34" charset="-122"/>
                <a:ea typeface="微软雅黑" panose="020B0503020204020204" pitchFamily="34" charset="-122"/>
                <a:cs typeface="微软雅黑" panose="020B0503020204020204" pitchFamily="34" charset="-122"/>
                <a:sym typeface="+mn-ea"/>
              </a:rPr>
              <a:t>一、考前做好充足准备</a:t>
            </a:r>
            <a:endParaRPr lang="zh-CN" altLang="en-US" sz="3000" b="1">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3900"/>
    </mc:Choice>
    <mc:Fallback>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908003" y="974218"/>
            <a:ext cx="9995014" cy="5183235"/>
          </a:xfrm>
        </p:spPr>
        <p:txBody>
          <a:bodyPr/>
          <a:p>
            <a:pPr>
              <a:lnSpc>
                <a:spcPct val="150000"/>
              </a:lnSpc>
            </a:pPr>
            <a:r>
              <a:rPr lang="en-US" altLang="zh-CN" sz="2400"/>
              <a:t>1</a:t>
            </a:r>
            <a:r>
              <a:rPr lang="zh-CN" altLang="en-US" sz="2400"/>
              <a:t>、</a:t>
            </a:r>
            <a:r>
              <a:rPr lang="zh-CN" altLang="en-US" sz="2400" b="1">
                <a:solidFill>
                  <a:srgbClr val="4188CE"/>
                </a:solidFill>
              </a:rPr>
              <a:t>开考前20分钟</a:t>
            </a:r>
            <a:r>
              <a:rPr lang="zh-CN" altLang="en-US" sz="2400"/>
              <a:t>，考生可以进入考场。进入考场后，将准考证和</a:t>
            </a:r>
            <a:br>
              <a:rPr lang="zh-CN" altLang="en-US" sz="2400"/>
            </a:br>
            <a:r>
              <a:rPr lang="zh-CN" altLang="en-US" sz="2400"/>
              <a:t>有关证件放在桌面的右上角，方便监考人员核查。</a:t>
            </a:r>
            <a:br>
              <a:rPr lang="zh-CN" altLang="en-US" sz="2400"/>
            </a:br>
            <a:r>
              <a:rPr lang="en-US" altLang="zh-CN" sz="2400"/>
              <a:t>2</a:t>
            </a:r>
            <a:r>
              <a:rPr lang="zh-CN" altLang="en-US" sz="2400"/>
              <a:t>、</a:t>
            </a:r>
            <a:r>
              <a:rPr lang="zh-CN" altLang="en-US" sz="2400" b="1">
                <a:solidFill>
                  <a:srgbClr val="4188CE"/>
                </a:solidFill>
              </a:rPr>
              <a:t>开考前15分钟</a:t>
            </a:r>
            <a:r>
              <a:rPr lang="zh-CN" altLang="en-US" sz="2400"/>
              <a:t>，监考人员将在黑板上注明试卷的科目、页数、</a:t>
            </a:r>
            <a:br>
              <a:rPr lang="zh-CN" altLang="en-US" sz="2400"/>
            </a:br>
            <a:r>
              <a:rPr lang="zh-CN" altLang="en-US" sz="2400"/>
              <a:t>名称、题目数量以及考试时间，考生对考试可以有大概的心理准备。</a:t>
            </a:r>
            <a:br>
              <a:rPr lang="zh-CN" altLang="en-US" sz="2400"/>
            </a:br>
            <a:r>
              <a:rPr lang="zh-CN" altLang="en-US" sz="2400"/>
              <a:t>考生填涂答题卡上自己的姓名、准考证号、座位号和考试科目标记。</a:t>
            </a:r>
            <a:br>
              <a:rPr lang="en-US" altLang="zh-CN" sz="2400"/>
            </a:br>
            <a:r>
              <a:rPr lang="en-US" altLang="zh-CN" sz="2400"/>
              <a:t>3</a:t>
            </a:r>
            <a:r>
              <a:rPr lang="zh-CN" altLang="en-US" sz="2400"/>
              <a:t>、</a:t>
            </a:r>
            <a:r>
              <a:rPr lang="zh-CN" altLang="en-US" sz="2400" b="1">
                <a:solidFill>
                  <a:srgbClr val="4188CE"/>
                </a:solidFill>
              </a:rPr>
              <a:t>开考前5分钟</a:t>
            </a:r>
            <a:r>
              <a:rPr lang="zh-CN" altLang="en-US" sz="2400"/>
              <a:t>，考点将统一发出信号，考生拿到试卷，要尽快按照</a:t>
            </a:r>
            <a:br>
              <a:rPr lang="zh-CN" altLang="en-US" sz="2400"/>
            </a:br>
            <a:r>
              <a:rPr lang="zh-CN" altLang="en-US" sz="2400"/>
              <a:t>监考人员的提醒，检查试卷页数是否齐全、是否有破损、漏印或字迹</a:t>
            </a:r>
            <a:br>
              <a:rPr lang="zh-CN" altLang="en-US" sz="2400"/>
            </a:br>
            <a:r>
              <a:rPr lang="zh-CN" altLang="en-US" sz="2400"/>
              <a:t>不清楚，然后在试卷规定位置填写自己的姓名、准考证号、座位号等。</a:t>
            </a:r>
            <a:br>
              <a:rPr lang="zh-CN" altLang="en-US" sz="2400"/>
            </a:br>
            <a:r>
              <a:rPr lang="en-US" altLang="zh-CN" sz="2400"/>
              <a:t>4</a:t>
            </a:r>
            <a:r>
              <a:rPr lang="zh-CN" altLang="en-US" sz="2400"/>
              <a:t>、</a:t>
            </a:r>
            <a:r>
              <a:rPr lang="zh-CN" altLang="en-US" sz="2400" b="1">
                <a:solidFill>
                  <a:srgbClr val="4188CE"/>
                </a:solidFill>
              </a:rPr>
              <a:t>开考15分钟后</a:t>
            </a:r>
            <a:r>
              <a:rPr lang="zh-CN" altLang="en-US" sz="2400"/>
              <a:t>，迟到的考生不得进入考场。</a:t>
            </a:r>
            <a:endParaRPr lang="zh-CN" altLang="en-US" sz="2400"/>
          </a:p>
        </p:txBody>
      </p:sp>
      <p:sp>
        <p:nvSpPr>
          <p:cNvPr id="3" name="文本框 2"/>
          <p:cNvSpPr txBox="1"/>
          <p:nvPr/>
        </p:nvSpPr>
        <p:spPr>
          <a:xfrm>
            <a:off x="1690917" y="372904"/>
            <a:ext cx="5135880" cy="553085"/>
          </a:xfrm>
          <a:prstGeom prst="rect">
            <a:avLst/>
          </a:prstGeom>
          <a:noFill/>
        </p:spPr>
        <p:txBody>
          <a:bodyPr wrap="none" rtlCol="0" anchor="t">
            <a:spAutoFit/>
          </a:bodyPr>
          <a:p>
            <a:r>
              <a:rPr lang="zh-CN" altLang="en-US" sz="3000" b="1">
                <a:latin typeface="微软雅黑" panose="020B0503020204020204" pitchFamily="34" charset="-122"/>
                <a:ea typeface="微软雅黑" panose="020B0503020204020204" pitchFamily="34" charset="-122"/>
                <a:cs typeface="微软雅黑" panose="020B0503020204020204" pitchFamily="34" charset="-122"/>
                <a:sym typeface="+mn-ea"/>
              </a:rPr>
              <a:t>二、考试过程中把握好时间段</a:t>
            </a:r>
            <a:endParaRPr lang="zh-CN" altLang="en-US" sz="3000" b="1">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3900"/>
    </mc:Choice>
    <mc:Fallback>
      <p:transition spd="slow"/>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933401" y="855479"/>
            <a:ext cx="10516322" cy="4940678"/>
          </a:xfrm>
        </p:spPr>
        <p:txBody>
          <a:bodyPr/>
          <a:p>
            <a:pPr>
              <a:lnSpc>
                <a:spcPct val="170000"/>
              </a:lnSpc>
            </a:pPr>
            <a:r>
              <a:rPr lang="zh-CN" altLang="en-US" sz="2400"/>
              <a:t>1、自带</a:t>
            </a:r>
            <a:r>
              <a:rPr lang="zh-CN" altLang="en-US" sz="2400" b="1">
                <a:solidFill>
                  <a:srgbClr val="4188CE"/>
                </a:solidFill>
              </a:rPr>
              <a:t>2B铅笔</a:t>
            </a:r>
            <a:r>
              <a:rPr lang="zh-CN" altLang="en-US" sz="2400"/>
              <a:t>、</a:t>
            </a:r>
            <a:r>
              <a:rPr lang="zh-CN" altLang="en-US" sz="2400" b="1">
                <a:solidFill>
                  <a:srgbClr val="4188CE"/>
                </a:solidFill>
              </a:rPr>
              <a:t>橡皮</a:t>
            </a:r>
            <a:r>
              <a:rPr lang="zh-CN" altLang="en-US" sz="2400"/>
              <a:t>。</a:t>
            </a:r>
            <a:br>
              <a:rPr lang="zh-CN" altLang="en-US" sz="2400"/>
            </a:br>
            <a:r>
              <a:rPr lang="zh-CN" altLang="en-US" sz="2400"/>
              <a:t>2、各种号码涂写清楚、齐全，不要误涂或漏涂，否则会导致没有成绩。</a:t>
            </a:r>
            <a:br>
              <a:rPr lang="zh-CN" altLang="en-US" sz="2400"/>
            </a:br>
            <a:r>
              <a:rPr lang="zh-CN" altLang="en-US" sz="2400"/>
              <a:t>        切记：准考证号码不能误涂写为身份证号码；</a:t>
            </a:r>
            <a:br>
              <a:rPr lang="zh-CN" altLang="en-US" sz="2400"/>
            </a:br>
            <a:r>
              <a:rPr lang="zh-CN" altLang="en-US" sz="2400"/>
              <a:t>                     考场号在黑板上；座次号在座位右上角。</a:t>
            </a:r>
            <a:br>
              <a:rPr lang="zh-CN" altLang="en-US" sz="2400"/>
            </a:br>
            <a:r>
              <a:rPr lang="zh-CN" altLang="en-US" sz="2400"/>
              <a:t>3、</a:t>
            </a:r>
            <a:r>
              <a:rPr lang="zh-CN" altLang="en-US" sz="2400" b="1">
                <a:solidFill>
                  <a:srgbClr val="4188CE"/>
                </a:solidFill>
              </a:rPr>
              <a:t>准时进场</a:t>
            </a:r>
            <a:r>
              <a:rPr lang="zh-CN" altLang="en-US" sz="2400"/>
              <a:t>。</a:t>
            </a:r>
            <a:br>
              <a:rPr lang="zh-CN" altLang="en-US" sz="2400"/>
            </a:br>
            <a:r>
              <a:rPr lang="zh-CN" altLang="en-US" sz="2400"/>
              <a:t>4、每个答案只能涂写一个信息点，改错时必须将原来所涂写的黑点</a:t>
            </a:r>
            <a:r>
              <a:rPr lang="zh-CN" altLang="en-US" sz="2400" b="1">
                <a:solidFill>
                  <a:srgbClr val="4188CE"/>
                </a:solidFill>
              </a:rPr>
              <a:t>擦干净</a:t>
            </a:r>
            <a:r>
              <a:rPr lang="zh-CN" altLang="en-US" sz="2400"/>
              <a:t>， </a:t>
            </a:r>
            <a:br>
              <a:rPr lang="zh-CN" altLang="en-US" sz="2400"/>
            </a:br>
            <a:r>
              <a:rPr lang="zh-CN" altLang="en-US" sz="2400"/>
              <a:t>       否则此题不得分。</a:t>
            </a:r>
            <a:endParaRPr lang="zh-CN" altLang="en-US" sz="2400"/>
          </a:p>
        </p:txBody>
      </p:sp>
      <p:sp>
        <p:nvSpPr>
          <p:cNvPr id="3" name="文本框 2"/>
          <p:cNvSpPr txBox="1"/>
          <p:nvPr/>
        </p:nvSpPr>
        <p:spPr>
          <a:xfrm>
            <a:off x="1638850" y="306233"/>
            <a:ext cx="5135880" cy="553085"/>
          </a:xfrm>
          <a:prstGeom prst="rect">
            <a:avLst/>
          </a:prstGeom>
          <a:noFill/>
        </p:spPr>
        <p:txBody>
          <a:bodyPr wrap="none" rtlCol="0" anchor="t">
            <a:spAutoFit/>
          </a:bodyPr>
          <a:p>
            <a:r>
              <a:rPr lang="zh-CN" altLang="en-US" sz="3000" b="1">
                <a:latin typeface="微软雅黑" panose="020B0503020204020204" pitchFamily="34" charset="-122"/>
                <a:ea typeface="微软雅黑" panose="020B0503020204020204" pitchFamily="34" charset="-122"/>
                <a:cs typeface="微软雅黑" panose="020B0503020204020204" pitchFamily="34" charset="-122"/>
                <a:sym typeface="+mn-ea"/>
              </a:rPr>
              <a:t>三、自考信息答题卡涂写要点</a:t>
            </a:r>
            <a:endParaRPr lang="zh-CN" altLang="en-US" sz="3000" b="1">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39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4686300" y="1762371"/>
            <a:ext cx="2819400" cy="281940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40000"/>
              </a:lnSpc>
            </a:pPr>
            <a:endParaRPr lang="zh-CN" altLang="en-US"/>
          </a:p>
        </p:txBody>
      </p:sp>
      <p:sp>
        <p:nvSpPr>
          <p:cNvPr id="19" name="文本框 18"/>
          <p:cNvSpPr txBox="1"/>
          <p:nvPr/>
        </p:nvSpPr>
        <p:spPr>
          <a:xfrm>
            <a:off x="2306955" y="3169285"/>
            <a:ext cx="7578725" cy="1038860"/>
          </a:xfrm>
          <a:prstGeom prst="rect">
            <a:avLst/>
          </a:prstGeom>
          <a:noFill/>
        </p:spPr>
        <p:txBody>
          <a:bodyPr wrap="square" rtlCol="0">
            <a:spAutoFit/>
          </a:bodyPr>
          <a:lstStyle/>
          <a:p>
            <a:pPr algn="ctr">
              <a:lnSpc>
                <a:spcPct val="140000"/>
              </a:lnSpc>
            </a:pPr>
            <a:r>
              <a:rPr lang="zh-CN" altLang="en-US" sz="4400" b="1" dirty="0">
                <a:solidFill>
                  <a:srgbClr val="879880"/>
                </a:solidFill>
                <a:latin typeface="华文楷体" panose="02010600040101010101" charset="-122"/>
                <a:ea typeface="华文楷体" panose="02010600040101010101" charset="-122"/>
              </a:rPr>
              <a:t>工资理论</a:t>
            </a:r>
            <a:endParaRPr lang="zh-CN" altLang="en-US" sz="4400" b="1" dirty="0">
              <a:solidFill>
                <a:srgbClr val="879880"/>
              </a:solidFill>
              <a:latin typeface="华文楷体" panose="02010600040101010101" charset="-122"/>
              <a:ea typeface="华文楷体" panose="02010600040101010101" charset="-122"/>
            </a:endParaRPr>
          </a:p>
        </p:txBody>
      </p:sp>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19225" r="21301"/>
          <a:stretch>
            <a:fillRect/>
          </a:stretch>
        </p:blipFill>
        <p:spPr>
          <a:xfrm flipH="1">
            <a:off x="-163830" y="-219385"/>
            <a:ext cx="2360168" cy="2232212"/>
          </a:xfrm>
          <a:prstGeom prst="rect">
            <a:avLst/>
          </a:prstGeom>
        </p:spPr>
      </p:pic>
      <p:sp>
        <p:nvSpPr>
          <p:cNvPr id="14" name="文本框 6"/>
          <p:cNvSpPr txBox="1">
            <a:spLocks noChangeArrowheads="1"/>
          </p:cNvSpPr>
          <p:nvPr/>
        </p:nvSpPr>
        <p:spPr bwMode="auto">
          <a:xfrm>
            <a:off x="5166039" y="2130222"/>
            <a:ext cx="1861185" cy="1038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514350" fontAlgn="base">
              <a:lnSpc>
                <a:spcPct val="140000"/>
              </a:lnSpc>
              <a:spcBef>
                <a:spcPct val="0"/>
              </a:spcBef>
              <a:spcAft>
                <a:spcPct val="0"/>
              </a:spcAft>
              <a:defRPr/>
            </a:pPr>
            <a:r>
              <a:rPr lang="zh-CN" altLang="en-US" sz="4400" b="1" dirty="0">
                <a:solidFill>
                  <a:srgbClr val="BE7B5A"/>
                </a:solidFill>
                <a:latin typeface="华文楷体" panose="02010600040101010101" charset="-122"/>
                <a:ea typeface="华文楷体" panose="02010600040101010101" charset="-122"/>
              </a:rPr>
              <a:t>第六章</a:t>
            </a:r>
            <a:endParaRPr lang="zh-CN" altLang="en-US" sz="4400" b="1" dirty="0">
              <a:solidFill>
                <a:srgbClr val="BE7B5A"/>
              </a:solidFill>
              <a:latin typeface="华文楷体" panose="02010600040101010101" charset="-122"/>
              <a:ea typeface="华文楷体" panose="02010600040101010101" charset="-122"/>
            </a:endParaRPr>
          </a:p>
        </p:txBody>
      </p:sp>
      <p:pic>
        <p:nvPicPr>
          <p:cNvPr id="13" name="图片 12"/>
          <p:cNvPicPr>
            <a:picLocks noChangeAspect="1"/>
          </p:cNvPicPr>
          <p:nvPr/>
        </p:nvPicPr>
        <p:blipFill rotWithShape="1">
          <a:blip r:embed="rId2">
            <a:extLst>
              <a:ext uri="{28A0092B-C50C-407E-A947-70E740481C1C}">
                <a14:useLocalDpi xmlns:a14="http://schemas.microsoft.com/office/drawing/2010/main" val="0"/>
              </a:ext>
            </a:extLst>
          </a:blip>
          <a:srcRect l="19225" r="21301"/>
          <a:stretch>
            <a:fillRect/>
          </a:stretch>
        </p:blipFill>
        <p:spPr>
          <a:xfrm flipH="1">
            <a:off x="-177165" y="-221290"/>
            <a:ext cx="2360168" cy="2232212"/>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735965" y="1351280"/>
            <a:ext cx="10720705" cy="3636010"/>
          </a:xfrm>
          <a:prstGeom prst="rect">
            <a:avLst/>
          </a:prstGeom>
          <a:noFill/>
        </p:spPr>
        <p:txBody>
          <a:bodyPr wrap="square" rtlCol="0">
            <a:spAutoFit/>
          </a:bodyPr>
          <a:p>
            <a:pPr>
              <a:lnSpc>
                <a:spcPct val="240000"/>
              </a:lnSpc>
            </a:pPr>
            <a:r>
              <a:rPr lang="en-US" altLang="zh-CN" sz="2400">
                <a:latin typeface="+mn-ea"/>
                <a:ea typeface="+mn-ea"/>
                <a:cs typeface="+mn-ea"/>
              </a:rPr>
              <a:t>1.开考</a:t>
            </a:r>
            <a:r>
              <a:rPr lang="en-US" altLang="zh-CN" sz="2400" b="1">
                <a:solidFill>
                  <a:srgbClr val="C00000"/>
                </a:solidFill>
                <a:latin typeface="+mn-ea"/>
                <a:ea typeface="+mn-ea"/>
                <a:cs typeface="+mn-ea"/>
              </a:rPr>
              <a:t>15分钟</a:t>
            </a:r>
            <a:r>
              <a:rPr lang="en-US" altLang="zh-CN" sz="2400">
                <a:latin typeface="+mn-ea"/>
                <a:ea typeface="+mn-ea"/>
                <a:cs typeface="+mn-ea"/>
              </a:rPr>
              <a:t>后迟到不准进入考点</a:t>
            </a:r>
            <a:endParaRPr lang="en-US" altLang="zh-CN" sz="2400">
              <a:latin typeface="+mn-ea"/>
              <a:ea typeface="+mn-ea"/>
              <a:cs typeface="+mn-ea"/>
            </a:endParaRPr>
          </a:p>
          <a:p>
            <a:pPr>
              <a:lnSpc>
                <a:spcPct val="240000"/>
              </a:lnSpc>
            </a:pPr>
            <a:r>
              <a:rPr lang="en-US" altLang="zh-CN" sz="2400">
                <a:latin typeface="+mn-ea"/>
                <a:ea typeface="+mn-ea"/>
                <a:cs typeface="+mn-ea"/>
              </a:rPr>
              <a:t>2.考生在考试</a:t>
            </a:r>
            <a:r>
              <a:rPr lang="en-US" altLang="zh-CN" sz="2400" b="1">
                <a:solidFill>
                  <a:srgbClr val="C00000"/>
                </a:solidFill>
                <a:latin typeface="+mn-ea"/>
                <a:ea typeface="+mn-ea"/>
                <a:cs typeface="+mn-ea"/>
              </a:rPr>
              <a:t>交卷前不得离场</a:t>
            </a:r>
            <a:endParaRPr lang="en-US" altLang="zh-CN" sz="2400">
              <a:latin typeface="+mn-ea"/>
              <a:ea typeface="+mn-ea"/>
              <a:cs typeface="+mn-ea"/>
            </a:endParaRPr>
          </a:p>
          <a:p>
            <a:pPr>
              <a:lnSpc>
                <a:spcPct val="240000"/>
              </a:lnSpc>
            </a:pPr>
            <a:r>
              <a:rPr lang="en-US" altLang="zh-CN" sz="2400">
                <a:latin typeface="+mn-ea"/>
                <a:ea typeface="+mn-ea"/>
                <a:cs typeface="+mn-ea"/>
              </a:rPr>
              <a:t>3.</a:t>
            </a:r>
            <a:r>
              <a:rPr lang="en-US" altLang="zh-CN" sz="2400" b="1">
                <a:solidFill>
                  <a:srgbClr val="C00000"/>
                </a:solidFill>
                <a:latin typeface="+mn-ea"/>
                <a:ea typeface="+mn-ea"/>
                <a:cs typeface="+mn-ea"/>
              </a:rPr>
              <a:t>交卷出场后不得再进入考场续考</a:t>
            </a:r>
            <a:r>
              <a:rPr lang="en-US" altLang="zh-CN" sz="2400">
                <a:latin typeface="+mn-ea"/>
                <a:ea typeface="+mn-ea"/>
                <a:cs typeface="+mn-ea"/>
              </a:rPr>
              <a:t>，也不得在考场附近逗留或交谈</a:t>
            </a:r>
            <a:endParaRPr lang="en-US" altLang="zh-CN" sz="2400">
              <a:latin typeface="+mn-ea"/>
              <a:ea typeface="+mn-ea"/>
              <a:cs typeface="+mn-ea"/>
            </a:endParaRPr>
          </a:p>
          <a:p>
            <a:pPr>
              <a:lnSpc>
                <a:spcPct val="240000"/>
              </a:lnSpc>
            </a:pPr>
            <a:r>
              <a:rPr lang="en-US" altLang="zh-CN" sz="2400">
                <a:latin typeface="+mn-ea"/>
                <a:ea typeface="+mn-ea"/>
                <a:cs typeface="+mn-ea"/>
              </a:rPr>
              <a:t>4.交卷出场时间</a:t>
            </a:r>
            <a:r>
              <a:rPr lang="en-US" altLang="zh-CN" sz="2400" b="1">
                <a:solidFill>
                  <a:srgbClr val="C00000"/>
                </a:solidFill>
                <a:latin typeface="+mn-ea"/>
                <a:ea typeface="+mn-ea"/>
                <a:cs typeface="+mn-ea"/>
              </a:rPr>
              <a:t>不得早于考试结束前30分钟</a:t>
            </a:r>
            <a:endParaRPr lang="en-US" altLang="zh-CN" sz="2400" b="1">
              <a:solidFill>
                <a:srgbClr val="C00000"/>
              </a:solidFill>
              <a:latin typeface="+mn-ea"/>
              <a:ea typeface="+mn-ea"/>
              <a:cs typeface="+mn-ea"/>
            </a:endParaRPr>
          </a:p>
        </p:txBody>
      </p:sp>
      <p:sp>
        <p:nvSpPr>
          <p:cNvPr id="4" name="文本框 3"/>
          <p:cNvSpPr txBox="1"/>
          <p:nvPr/>
        </p:nvSpPr>
        <p:spPr>
          <a:xfrm>
            <a:off x="1783630" y="339888"/>
            <a:ext cx="3611880" cy="553085"/>
          </a:xfrm>
          <a:prstGeom prst="rect">
            <a:avLst/>
          </a:prstGeom>
          <a:noFill/>
        </p:spPr>
        <p:txBody>
          <a:bodyPr wrap="none" rtlCol="0" anchor="t">
            <a:spAutoFit/>
          </a:bodyPr>
          <a:p>
            <a:r>
              <a:rPr lang="zh-CN" altLang="en-US" sz="3000" b="1">
                <a:latin typeface="微软雅黑" panose="020B0503020204020204" pitchFamily="34" charset="-122"/>
                <a:ea typeface="微软雅黑" panose="020B0503020204020204" pitchFamily="34" charset="-122"/>
                <a:cs typeface="微软雅黑" panose="020B0503020204020204" pitchFamily="34" charset="-122"/>
                <a:sym typeface="+mn-ea"/>
              </a:rPr>
              <a:t>四、考试期间注意①</a:t>
            </a:r>
            <a:endParaRPr lang="zh-CN" altLang="en-US" sz="3000" b="1">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3900"/>
    </mc:Choice>
    <mc:Fallback>
      <p:transition spd="slow"/>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735965" y="1341755"/>
            <a:ext cx="10720705" cy="3967480"/>
          </a:xfrm>
          <a:prstGeom prst="rect">
            <a:avLst/>
          </a:prstGeom>
          <a:noFill/>
        </p:spPr>
        <p:txBody>
          <a:bodyPr wrap="square" rtlCol="0">
            <a:spAutoFit/>
          </a:bodyPr>
          <a:p>
            <a:pPr>
              <a:lnSpc>
                <a:spcPct val="180000"/>
              </a:lnSpc>
            </a:pPr>
            <a:r>
              <a:rPr lang="en-US" altLang="zh-CN" sz="2800">
                <a:latin typeface="+mn-ea"/>
                <a:ea typeface="+mn-ea"/>
                <a:cs typeface="+mn-ea"/>
              </a:rPr>
              <a:t>1.</a:t>
            </a:r>
            <a:r>
              <a:rPr lang="zh-CN" altLang="en-US" sz="2800">
                <a:latin typeface="+mn-ea"/>
                <a:ea typeface="+mn-ea"/>
                <a:cs typeface="+mn-ea"/>
              </a:rPr>
              <a:t>认真审题</a:t>
            </a:r>
            <a:endParaRPr lang="zh-CN" altLang="en-US" sz="2800">
              <a:latin typeface="+mn-ea"/>
              <a:ea typeface="+mn-ea"/>
              <a:cs typeface="+mn-ea"/>
            </a:endParaRPr>
          </a:p>
          <a:p>
            <a:pPr>
              <a:lnSpc>
                <a:spcPct val="180000"/>
              </a:lnSpc>
            </a:pPr>
            <a:r>
              <a:rPr lang="en-US" altLang="zh-CN" sz="2800">
                <a:latin typeface="+mn-ea"/>
                <a:ea typeface="+mn-ea"/>
                <a:cs typeface="+mn-ea"/>
              </a:rPr>
              <a:t>2.</a:t>
            </a:r>
            <a:r>
              <a:rPr lang="zh-CN" altLang="en-US" sz="2800">
                <a:latin typeface="+mn-ea"/>
                <a:ea typeface="+mn-ea"/>
                <a:cs typeface="+mn-ea"/>
              </a:rPr>
              <a:t>认真答题，分点作答，字迹清晰</a:t>
            </a:r>
            <a:endParaRPr lang="zh-CN" altLang="en-US" sz="2800">
              <a:latin typeface="+mn-ea"/>
              <a:ea typeface="+mn-ea"/>
              <a:cs typeface="+mn-ea"/>
            </a:endParaRPr>
          </a:p>
          <a:p>
            <a:pPr>
              <a:lnSpc>
                <a:spcPct val="180000"/>
              </a:lnSpc>
            </a:pPr>
            <a:r>
              <a:rPr lang="en-US" altLang="zh-CN" sz="2800">
                <a:latin typeface="+mn-ea"/>
                <a:ea typeface="+mn-ea"/>
                <a:cs typeface="+mn-ea"/>
              </a:rPr>
              <a:t>3.</a:t>
            </a:r>
            <a:r>
              <a:rPr lang="zh-CN" altLang="en-US" sz="2800">
                <a:latin typeface="+mn-ea"/>
                <a:ea typeface="+mn-ea"/>
                <a:cs typeface="+mn-ea"/>
              </a:rPr>
              <a:t>不留空白，遇到不会的题，把自己背过的写上去。</a:t>
            </a:r>
            <a:endParaRPr lang="zh-CN" altLang="en-US" sz="2800">
              <a:latin typeface="+mn-ea"/>
              <a:ea typeface="+mn-ea"/>
              <a:cs typeface="+mn-ea"/>
            </a:endParaRPr>
          </a:p>
          <a:p>
            <a:pPr>
              <a:lnSpc>
                <a:spcPct val="180000"/>
              </a:lnSpc>
            </a:pPr>
            <a:r>
              <a:rPr lang="en-US" altLang="zh-CN" sz="2800" b="1">
                <a:latin typeface="微软雅黑" panose="020B0503020204020204" pitchFamily="34" charset="-122"/>
                <a:cs typeface="+mn-ea"/>
                <a:sym typeface="+mn-ea"/>
              </a:rPr>
              <a:t>{ </a:t>
            </a:r>
            <a:r>
              <a:rPr lang="zh-CN" altLang="en-US" sz="2800" b="1">
                <a:solidFill>
                  <a:srgbClr val="C00000"/>
                </a:solidFill>
                <a:latin typeface="微软雅黑" panose="020B0503020204020204" pitchFamily="34" charset="-122"/>
                <a:cs typeface="楷体" panose="02010609060101010101" charset="-122"/>
                <a:sym typeface="+mn-ea"/>
              </a:rPr>
              <a:t>言之有理必得分</a:t>
            </a:r>
            <a:r>
              <a:rPr lang="zh-CN" altLang="en-US" sz="2800" b="1">
                <a:solidFill>
                  <a:srgbClr val="C00000"/>
                </a:solidFill>
                <a:latin typeface="微软雅黑" panose="020B0503020204020204" pitchFamily="34" charset="-122"/>
                <a:cs typeface="+mn-ea"/>
                <a:sym typeface="+mn-ea"/>
              </a:rPr>
              <a:t>！ </a:t>
            </a:r>
            <a:r>
              <a:rPr lang="en-US" altLang="zh-CN" sz="2800" b="1">
                <a:latin typeface="微软雅黑" panose="020B0503020204020204" pitchFamily="34" charset="-122"/>
                <a:cs typeface="+mn-ea"/>
                <a:sym typeface="+mn-ea"/>
              </a:rPr>
              <a:t>}</a:t>
            </a:r>
            <a:endParaRPr lang="zh-CN" altLang="en-US" sz="2800">
              <a:latin typeface="+mn-ea"/>
              <a:ea typeface="+mn-ea"/>
              <a:cs typeface="+mn-ea"/>
            </a:endParaRPr>
          </a:p>
          <a:p>
            <a:pPr>
              <a:lnSpc>
                <a:spcPct val="180000"/>
              </a:lnSpc>
            </a:pPr>
            <a:r>
              <a:rPr lang="en-US" altLang="zh-CN" sz="2800" b="1">
                <a:latin typeface="微软雅黑" panose="020B0503020204020204" pitchFamily="34" charset="-122"/>
                <a:sym typeface="+mn-ea"/>
              </a:rPr>
              <a:t>{ </a:t>
            </a:r>
            <a:r>
              <a:rPr lang="zh-CN" altLang="en-US" sz="2800" b="1">
                <a:solidFill>
                  <a:srgbClr val="7030A0"/>
                </a:solidFill>
                <a:latin typeface="微软雅黑" panose="020B0503020204020204" pitchFamily="34" charset="-122"/>
                <a:sym typeface="+mn-ea"/>
              </a:rPr>
              <a:t>敢写</a:t>
            </a:r>
            <a:r>
              <a:rPr lang="zh-CN" altLang="en-US" sz="2800" b="1">
                <a:solidFill>
                  <a:srgbClr val="C00000"/>
                </a:solidFill>
                <a:latin typeface="微软雅黑" panose="020B0503020204020204" pitchFamily="34" charset="-122"/>
                <a:sym typeface="+mn-ea"/>
              </a:rPr>
              <a:t>必有分，卷面整洁能</a:t>
            </a:r>
            <a:r>
              <a:rPr lang="zh-CN" altLang="en-US" sz="2800" b="1">
                <a:solidFill>
                  <a:srgbClr val="7030A0"/>
                </a:solidFill>
                <a:latin typeface="微软雅黑" panose="020B0503020204020204" pitchFamily="34" charset="-122"/>
                <a:sym typeface="+mn-ea"/>
              </a:rPr>
              <a:t>加分</a:t>
            </a:r>
            <a:r>
              <a:rPr lang="zh-CN" altLang="en-US" sz="2800" b="1">
                <a:solidFill>
                  <a:srgbClr val="C00000"/>
                </a:solidFill>
                <a:latin typeface="微软雅黑" panose="020B0503020204020204" pitchFamily="34" charset="-122"/>
                <a:sym typeface="+mn-ea"/>
              </a:rPr>
              <a:t>！！！</a:t>
            </a:r>
            <a:r>
              <a:rPr lang="en-US" altLang="zh-CN" sz="2800" b="1">
                <a:latin typeface="微软雅黑" panose="020B0503020204020204" pitchFamily="34" charset="-122"/>
                <a:sym typeface="+mn-ea"/>
              </a:rPr>
              <a:t>}</a:t>
            </a:r>
            <a:endParaRPr lang="zh-CN" altLang="en-US" sz="2800">
              <a:latin typeface="+mn-ea"/>
              <a:ea typeface="+mn-ea"/>
              <a:cs typeface="+mn-ea"/>
            </a:endParaRPr>
          </a:p>
        </p:txBody>
      </p:sp>
      <p:sp>
        <p:nvSpPr>
          <p:cNvPr id="4" name="文本框 3"/>
          <p:cNvSpPr txBox="1"/>
          <p:nvPr/>
        </p:nvSpPr>
        <p:spPr>
          <a:xfrm>
            <a:off x="1536615" y="379893"/>
            <a:ext cx="3611880" cy="553085"/>
          </a:xfrm>
          <a:prstGeom prst="rect">
            <a:avLst/>
          </a:prstGeom>
          <a:noFill/>
        </p:spPr>
        <p:txBody>
          <a:bodyPr wrap="none" rtlCol="0" anchor="t">
            <a:spAutoFit/>
          </a:bodyPr>
          <a:p>
            <a:r>
              <a:rPr lang="zh-CN" altLang="en-US" sz="3000" b="1">
                <a:latin typeface="微软雅黑" panose="020B0503020204020204" pitchFamily="34" charset="-122"/>
                <a:ea typeface="微软雅黑" panose="020B0503020204020204" pitchFamily="34" charset="-122"/>
                <a:cs typeface="微软雅黑" panose="020B0503020204020204" pitchFamily="34" charset="-122"/>
                <a:sym typeface="+mn-ea"/>
              </a:rPr>
              <a:t>四、考试期间注意②</a:t>
            </a:r>
            <a:endParaRPr lang="zh-CN" altLang="en-US" sz="3000" b="1">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2" name="图片 1"/>
          <p:cNvPicPr>
            <a:picLocks noChangeAspect="1"/>
          </p:cNvPicPr>
          <p:nvPr/>
        </p:nvPicPr>
        <p:blipFill>
          <a:blip r:embed="rId1">
            <a:clrChange>
              <a:clrFrom>
                <a:srgbClr val="FEFEFE">
                  <a:alpha val="100000"/>
                </a:srgbClr>
              </a:clrFrom>
              <a:clrTo>
                <a:srgbClr val="FEFEFE">
                  <a:alpha val="100000"/>
                  <a:alpha val="0"/>
                </a:srgbClr>
              </a:clrTo>
            </a:clrChange>
          </a:blip>
          <a:stretch>
            <a:fillRect/>
          </a:stretch>
        </p:blipFill>
        <p:spPr>
          <a:xfrm>
            <a:off x="6595110" y="4295775"/>
            <a:ext cx="3333750" cy="2181225"/>
          </a:xfrm>
          <a:prstGeom prst="rect">
            <a:avLst/>
          </a:prstGeom>
        </p:spPr>
      </p:pic>
      <p:sp>
        <p:nvSpPr>
          <p:cNvPr id="10" name="文本框 9"/>
          <p:cNvSpPr txBox="1"/>
          <p:nvPr/>
        </p:nvSpPr>
        <p:spPr>
          <a:xfrm>
            <a:off x="10425430" y="6506210"/>
            <a:ext cx="1151255" cy="213995"/>
          </a:xfrm>
          <a:prstGeom prst="rect">
            <a:avLst/>
          </a:prstGeom>
          <a:noFill/>
        </p:spPr>
        <p:txBody>
          <a:bodyPr wrap="square" rtlCol="0">
            <a:spAutoFit/>
          </a:bodyPr>
          <a:p>
            <a:pPr algn="r"/>
            <a:r>
              <a:rPr lang="zh-CN" altLang="en-US" sz="800">
                <a:latin typeface="宋体" panose="02010600030101010101" pitchFamily="2" charset="-122"/>
                <a:ea typeface="宋体" panose="02010600030101010101" pitchFamily="2" charset="-122"/>
              </a:rPr>
              <a:t>本页图片源于网络</a:t>
            </a:r>
            <a:endParaRPr lang="zh-CN" altLang="en-US" sz="800">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3900"/>
    </mc:Choice>
    <mc:Fallback>
      <p:transition spd="slow"/>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4686300" y="1762371"/>
            <a:ext cx="2819400" cy="281940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3132716" y="2814934"/>
            <a:ext cx="5927837" cy="714375"/>
          </a:xfrm>
          <a:prstGeom prst="rect">
            <a:avLst/>
          </a:prstGeom>
          <a:noFill/>
        </p:spPr>
        <p:txBody>
          <a:bodyPr wrap="square" rtlCol="0">
            <a:spAutoFit/>
          </a:bodyPr>
          <a:lstStyle/>
          <a:p>
            <a:pPr algn="ctr"/>
            <a:r>
              <a:rPr lang="zh-CN" altLang="en-US" sz="4050">
                <a:solidFill>
                  <a:srgbClr val="BE7B5A"/>
                </a:solidFill>
                <a:latin typeface="方正苏新诗柳楷繁体" panose="02000000000000000000" pitchFamily="2" charset="-122"/>
                <a:ea typeface="方正苏新诗柳楷繁体" panose="02000000000000000000" pitchFamily="2" charset="-122"/>
              </a:rPr>
              <a:t>感谢您的观看！</a:t>
            </a:r>
            <a:endParaRPr lang="zh-CN" altLang="en-US" sz="4050">
              <a:solidFill>
                <a:srgbClr val="BE7B5A"/>
              </a:solidFill>
              <a:latin typeface="方正苏新诗柳楷繁体" panose="02000000000000000000" pitchFamily="2" charset="-122"/>
              <a:ea typeface="方正苏新诗柳楷繁体" panose="02000000000000000000" pitchFamily="2" charset="-122"/>
            </a:endParaRPr>
          </a:p>
        </p:txBody>
      </p:sp>
      <p:pic>
        <p:nvPicPr>
          <p:cNvPr id="12" name="图片 11"/>
          <p:cNvPicPr>
            <a:picLocks noChangeAspect="1"/>
          </p:cNvPicPr>
          <p:nvPr/>
        </p:nvPicPr>
        <p:blipFill rotWithShape="1">
          <a:blip r:embed="rId1">
            <a:extLst>
              <a:ext uri="{28A0092B-C50C-407E-A947-70E740481C1C}">
                <a14:useLocalDpi xmlns:a14="http://schemas.microsoft.com/office/drawing/2010/main" val="0"/>
              </a:ext>
            </a:extLst>
          </a:blip>
          <a:srcRect l="19225" r="21301"/>
          <a:stretch>
            <a:fillRect/>
          </a:stretch>
        </p:blipFill>
        <p:spPr>
          <a:xfrm flipH="1">
            <a:off x="-192405" y="-271145"/>
            <a:ext cx="2878455" cy="2722880"/>
          </a:xfrm>
          <a:prstGeom prst="rect">
            <a:avLst/>
          </a:prstGeo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25" name="直接连接符 24"/>
          <p:cNvCxnSpPr/>
          <p:nvPr/>
        </p:nvCxnSpPr>
        <p:spPr>
          <a:xfrm flipH="1">
            <a:off x="4248150" y="1263015"/>
            <a:ext cx="1849755" cy="1261745"/>
          </a:xfrm>
          <a:prstGeom prst="line">
            <a:avLst/>
          </a:prstGeom>
          <a:ln w="28575">
            <a:solidFill>
              <a:srgbClr val="480000">
                <a:alpha val="50000"/>
              </a:srgbClr>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674370" y="1664970"/>
            <a:ext cx="7720330" cy="1734820"/>
            <a:chOff x="1062" y="2622"/>
            <a:chExt cx="12158" cy="2732"/>
          </a:xfrm>
        </p:grpSpPr>
        <p:sp>
          <p:nvSpPr>
            <p:cNvPr id="16" name="等腰三角形 15"/>
            <p:cNvSpPr/>
            <p:nvPr/>
          </p:nvSpPr>
          <p:spPr>
            <a:xfrm rot="19769434">
              <a:off x="9968" y="4103"/>
              <a:ext cx="909" cy="759"/>
            </a:xfrm>
            <a:prstGeom prst="triangle">
              <a:avLst/>
            </a:prstGeom>
            <a:noFill/>
            <a:ln w="28575">
              <a:solidFill>
                <a:srgbClr val="CC1C27"/>
              </a:solidFill>
            </a:ln>
            <a:effectLst>
              <a:outerShdw blurRad="76200" dist="127000" dir="5400000" sx="91000" sy="91000" algn="ctr" rotWithShape="0">
                <a:srgbClr val="48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a:p>
          </p:txBody>
        </p:sp>
        <p:sp>
          <p:nvSpPr>
            <p:cNvPr id="17" name="等腰三角形 16"/>
            <p:cNvSpPr/>
            <p:nvPr/>
          </p:nvSpPr>
          <p:spPr>
            <a:xfrm rot="591711">
              <a:off x="2652" y="4472"/>
              <a:ext cx="1008" cy="882"/>
            </a:xfrm>
            <a:prstGeom prst="triangle">
              <a:avLst/>
            </a:prstGeom>
            <a:noFill/>
            <a:ln w="38100">
              <a:solidFill>
                <a:srgbClr val="CC1C27"/>
              </a:solidFill>
            </a:ln>
            <a:effectLst>
              <a:outerShdw blurRad="50800" dist="114300" dir="5400000" algn="ctr"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a:p>
          </p:txBody>
        </p:sp>
        <p:sp>
          <p:nvSpPr>
            <p:cNvPr id="19" name="等腰三角形 18"/>
            <p:cNvSpPr/>
            <p:nvPr/>
          </p:nvSpPr>
          <p:spPr>
            <a:xfrm rot="19804957">
              <a:off x="10636" y="3094"/>
              <a:ext cx="460" cy="403"/>
            </a:xfrm>
            <a:prstGeom prst="triangle">
              <a:avLst/>
            </a:prstGeom>
            <a:solidFill>
              <a:srgbClr val="FFFFFF"/>
            </a:solidFill>
            <a:ln>
              <a:noFill/>
            </a:ln>
            <a:effectLst>
              <a:outerShdw blurRad="50800" dist="88900" dir="5400000" algn="ctr"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a:p>
          </p:txBody>
        </p:sp>
        <p:sp>
          <p:nvSpPr>
            <p:cNvPr id="20" name="等腰三角形 19"/>
            <p:cNvSpPr/>
            <p:nvPr/>
          </p:nvSpPr>
          <p:spPr>
            <a:xfrm rot="7948335">
              <a:off x="3011" y="2691"/>
              <a:ext cx="771" cy="632"/>
            </a:xfrm>
            <a:prstGeom prst="triangle">
              <a:avLst>
                <a:gd name="adj" fmla="val 51656"/>
              </a:avLst>
            </a:prstGeom>
            <a:solidFill>
              <a:schemeClr val="bg1"/>
            </a:solidFill>
            <a:ln>
              <a:noFill/>
            </a:ln>
            <a:effectLst>
              <a:outerShdw blurRad="76200" dist="127000" dir="5400000" sx="91000" sy="91000" algn="ctr" rotWithShape="0">
                <a:srgbClr val="48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a:p>
          </p:txBody>
        </p:sp>
        <p:sp>
          <p:nvSpPr>
            <p:cNvPr id="21" name="等腰三角形 20"/>
            <p:cNvSpPr/>
            <p:nvPr/>
          </p:nvSpPr>
          <p:spPr>
            <a:xfrm rot="18043247">
              <a:off x="1033" y="3872"/>
              <a:ext cx="460" cy="403"/>
            </a:xfrm>
            <a:prstGeom prst="triangle">
              <a:avLst/>
            </a:prstGeom>
            <a:solidFill>
              <a:srgbClr val="CC1C27"/>
            </a:solidFill>
            <a:ln>
              <a:noFill/>
            </a:ln>
            <a:effectLst>
              <a:outerShdw blurRad="50800" dist="88900" dir="5400000" algn="ctr"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a:p>
          </p:txBody>
        </p:sp>
        <p:sp>
          <p:nvSpPr>
            <p:cNvPr id="22" name="等腰三角形 21"/>
            <p:cNvSpPr/>
            <p:nvPr/>
          </p:nvSpPr>
          <p:spPr>
            <a:xfrm rot="2414110">
              <a:off x="12760" y="4534"/>
              <a:ext cx="460" cy="403"/>
            </a:xfrm>
            <a:prstGeom prst="triangle">
              <a:avLst/>
            </a:prstGeom>
            <a:solidFill>
              <a:srgbClr val="CC1C27"/>
            </a:solidFill>
            <a:ln>
              <a:noFill/>
            </a:ln>
            <a:effectLst>
              <a:outerShdw blurRad="76200" dist="88900" dir="5400000" algn="ctr" rotWithShape="0">
                <a:srgbClr val="48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a:p>
          </p:txBody>
        </p:sp>
      </p:grpSp>
      <p:cxnSp>
        <p:nvCxnSpPr>
          <p:cNvPr id="42" name="直接连接符 41"/>
          <p:cNvCxnSpPr/>
          <p:nvPr/>
        </p:nvCxnSpPr>
        <p:spPr>
          <a:xfrm flipH="1">
            <a:off x="7623175" y="2430780"/>
            <a:ext cx="990600" cy="694690"/>
          </a:xfrm>
          <a:prstGeom prst="line">
            <a:avLst/>
          </a:prstGeom>
          <a:ln w="28575">
            <a:solidFill>
              <a:srgbClr val="480000">
                <a:alpha val="50000"/>
              </a:srgb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1537970" y="3680460"/>
            <a:ext cx="1553210" cy="1081405"/>
          </a:xfrm>
          <a:prstGeom prst="line">
            <a:avLst/>
          </a:prstGeom>
          <a:ln w="28575">
            <a:solidFill>
              <a:srgbClr val="480000">
                <a:alpha val="50000"/>
              </a:srgbClr>
            </a:solidFill>
          </a:ln>
        </p:spPr>
        <p:style>
          <a:lnRef idx="1">
            <a:schemeClr val="accent1"/>
          </a:lnRef>
          <a:fillRef idx="0">
            <a:schemeClr val="accent1"/>
          </a:fillRef>
          <a:effectRef idx="0">
            <a:schemeClr val="accent1"/>
          </a:effectRef>
          <a:fontRef idx="minor">
            <a:schemeClr val="tx1"/>
          </a:fontRef>
        </p:style>
      </p:cxnSp>
      <p:sp>
        <p:nvSpPr>
          <p:cNvPr id="15" name="等腰三角形 14"/>
          <p:cNvSpPr/>
          <p:nvPr/>
        </p:nvSpPr>
        <p:spPr>
          <a:xfrm rot="1501986">
            <a:off x="3373120" y="862965"/>
            <a:ext cx="2924175" cy="2559685"/>
          </a:xfrm>
          <a:prstGeom prst="triangle">
            <a:avLst/>
          </a:prstGeom>
          <a:solidFill>
            <a:srgbClr val="CC1C27"/>
          </a:solidFill>
          <a:ln>
            <a:noFill/>
          </a:ln>
          <a:effectLst>
            <a:outerShdw blurRad="190500" dist="317500" dir="5400000" sx="94000" sy="94000" algn="ctr" rotWithShape="0">
              <a:srgbClr val="48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a:p>
        </p:txBody>
      </p:sp>
      <p:sp>
        <p:nvSpPr>
          <p:cNvPr id="18" name="等腰三角形 17"/>
          <p:cNvSpPr/>
          <p:nvPr/>
        </p:nvSpPr>
        <p:spPr>
          <a:xfrm rot="925412">
            <a:off x="4674235" y="1802765"/>
            <a:ext cx="1830070" cy="1602105"/>
          </a:xfrm>
          <a:prstGeom prst="triangle">
            <a:avLst/>
          </a:prstGeom>
          <a:solidFill>
            <a:srgbClr val="FFFFFF"/>
          </a:solidFill>
          <a:ln>
            <a:noFill/>
          </a:ln>
          <a:effectLst>
            <a:outerShdw blurRad="50800" dist="127000" dir="6240000" algn="ctr" rotWithShape="0">
              <a:srgbClr val="480000">
                <a:alpha val="3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00"/>
          </a:p>
        </p:txBody>
      </p:sp>
      <p:cxnSp>
        <p:nvCxnSpPr>
          <p:cNvPr id="6" name="直接连接符 5"/>
          <p:cNvCxnSpPr/>
          <p:nvPr/>
        </p:nvCxnSpPr>
        <p:spPr>
          <a:xfrm flipH="1">
            <a:off x="4757420" y="719455"/>
            <a:ext cx="1750060" cy="1196340"/>
          </a:xfrm>
          <a:prstGeom prst="line">
            <a:avLst/>
          </a:prstGeom>
          <a:ln w="28575">
            <a:solidFill>
              <a:srgbClr val="480000">
                <a:alpha val="50000"/>
              </a:srgbClr>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56870" y="4047490"/>
            <a:ext cx="8956040" cy="2188845"/>
          </a:xfrm>
          <a:prstGeom prst="rect">
            <a:avLst/>
          </a:prstGeom>
        </p:spPr>
      </p:pic>
    </p:spTree>
    <p:custDataLst>
      <p:tags r:id="rId2"/>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523240" y="915035"/>
            <a:ext cx="7233285" cy="4225290"/>
          </a:xfrm>
          <a:prstGeom prst="rect">
            <a:avLst/>
          </a:prstGeom>
          <a:noFill/>
          <a:ln w="9525">
            <a:noFill/>
          </a:ln>
        </p:spPr>
        <p:txBody>
          <a:bodyPr wrap="square" anchor="t">
            <a:spAutoFit/>
          </a:bodyPr>
          <a:lstStyle/>
          <a:p>
            <a:pPr>
              <a:lnSpc>
                <a:spcPct val="160000"/>
              </a:lnSpc>
            </a:pPr>
            <a:r>
              <a:rPr lang="en-US" sz="2400" dirty="0">
                <a:solidFill>
                  <a:schemeClr val="tx1"/>
                </a:solidFill>
                <a:latin typeface="宋体" panose="02010600030101010101" pitchFamily="2" charset="-122"/>
                <a:ea typeface="宋体" panose="02010600030101010101" pitchFamily="2" charset="-122"/>
              </a:rPr>
              <a:t>1.</a:t>
            </a:r>
            <a:r>
              <a:rPr sz="2400" b="1">
                <a:solidFill>
                  <a:srgbClr val="C00000"/>
                </a:solidFill>
                <a:latin typeface="宋体" panose="02010600030101010101" pitchFamily="2" charset="-122"/>
                <a:ea typeface="宋体" panose="02010600030101010101" pitchFamily="2" charset="-122"/>
              </a:rPr>
              <a:t>简述计时工资制的适用范围（简答）</a:t>
            </a:r>
            <a:endParaRPr lang="en-US" sz="2400" dirty="0">
              <a:latin typeface="宋体" panose="02010600030101010101" pitchFamily="2" charset="-122"/>
              <a:ea typeface="宋体" panose="02010600030101010101" pitchFamily="2" charset="-122"/>
            </a:endParaRPr>
          </a:p>
          <a:p>
            <a:pPr algn="l">
              <a:lnSpc>
                <a:spcPct val="160000"/>
              </a:lnSpc>
              <a:buClrTx/>
              <a:buSzTx/>
              <a:buNone/>
            </a:pPr>
            <a:r>
              <a:rPr lang="en-US" altLang="zh-CN" sz="2400" dirty="0">
                <a:solidFill>
                  <a:schemeClr val="tx1"/>
                </a:solidFill>
                <a:latin typeface="宋体" panose="02010600030101010101" pitchFamily="2" charset="-122"/>
                <a:ea typeface="宋体" panose="02010600030101010101" pitchFamily="2" charset="-122"/>
              </a:rPr>
              <a:t>2.简述计件工资制的适用范围</a:t>
            </a:r>
            <a:r>
              <a:rPr lang="en-US" altLang="zh-CN" sz="2400" dirty="0">
                <a:latin typeface="宋体" panose="02010600030101010101" pitchFamily="2" charset="-122"/>
                <a:ea typeface="宋体" panose="02010600030101010101" pitchFamily="2" charset="-122"/>
                <a:sym typeface="+mn-ea"/>
              </a:rPr>
              <a:t>（简答）</a:t>
            </a:r>
            <a:endParaRPr lang="en-US" altLang="zh-CN" sz="2400" dirty="0">
              <a:solidFill>
                <a:schemeClr val="tx1"/>
              </a:solidFill>
              <a:latin typeface="宋体" panose="02010600030101010101" pitchFamily="2" charset="-122"/>
              <a:ea typeface="宋体" panose="02010600030101010101" pitchFamily="2" charset="-122"/>
            </a:endParaRPr>
          </a:p>
          <a:p>
            <a:pPr algn="l">
              <a:lnSpc>
                <a:spcPct val="160000"/>
              </a:lnSpc>
              <a:buClrTx/>
              <a:buSzTx/>
              <a:buNone/>
            </a:pPr>
            <a:r>
              <a:rPr lang="en-US" altLang="zh-CN" sz="2400" dirty="0">
                <a:solidFill>
                  <a:schemeClr val="tx1"/>
                </a:solidFill>
                <a:latin typeface="宋体" panose="02010600030101010101" pitchFamily="2" charset="-122"/>
                <a:ea typeface="宋体" panose="02010600030101010101" pitchFamily="2" charset="-122"/>
              </a:rPr>
              <a:t>3.简述计时工资制的优缺点</a:t>
            </a:r>
            <a:r>
              <a:rPr lang="en-US" altLang="zh-CN" sz="2400" dirty="0">
                <a:latin typeface="宋体" panose="02010600030101010101" pitchFamily="2" charset="-122"/>
                <a:ea typeface="宋体" panose="02010600030101010101" pitchFamily="2" charset="-122"/>
                <a:sym typeface="+mn-ea"/>
              </a:rPr>
              <a:t>（简答）</a:t>
            </a:r>
            <a:endParaRPr lang="en-US" altLang="zh-CN" sz="2400" dirty="0">
              <a:solidFill>
                <a:schemeClr val="tx1"/>
              </a:solidFill>
              <a:latin typeface="宋体" panose="02010600030101010101" pitchFamily="2" charset="-122"/>
              <a:ea typeface="宋体" panose="02010600030101010101" pitchFamily="2" charset="-122"/>
            </a:endParaRPr>
          </a:p>
          <a:p>
            <a:pPr algn="l">
              <a:lnSpc>
                <a:spcPct val="160000"/>
              </a:lnSpc>
              <a:buClrTx/>
              <a:buSzTx/>
              <a:buNone/>
            </a:pPr>
            <a:r>
              <a:rPr lang="en-US" altLang="zh-CN" sz="2400" dirty="0">
                <a:solidFill>
                  <a:schemeClr val="tx1"/>
                </a:solidFill>
                <a:latin typeface="宋体" panose="02010600030101010101" pitchFamily="2" charset="-122"/>
                <a:ea typeface="宋体" panose="02010600030101010101" pitchFamily="2" charset="-122"/>
              </a:rPr>
              <a:t>4.简述计件工资制的优缺点</a:t>
            </a:r>
            <a:r>
              <a:rPr lang="en-US" altLang="zh-CN" sz="2400" dirty="0">
                <a:latin typeface="宋体" panose="02010600030101010101" pitchFamily="2" charset="-122"/>
                <a:ea typeface="宋体" panose="02010600030101010101" pitchFamily="2" charset="-122"/>
                <a:sym typeface="+mn-ea"/>
              </a:rPr>
              <a:t>（简答）</a:t>
            </a:r>
            <a:endParaRPr lang="en-US" altLang="zh-CN" sz="2400" dirty="0">
              <a:solidFill>
                <a:schemeClr val="tx1"/>
              </a:solidFill>
              <a:latin typeface="宋体" panose="02010600030101010101" pitchFamily="2" charset="-122"/>
              <a:ea typeface="宋体" panose="02010600030101010101" pitchFamily="2" charset="-122"/>
            </a:endParaRPr>
          </a:p>
          <a:p>
            <a:pPr algn="l">
              <a:lnSpc>
                <a:spcPct val="160000"/>
              </a:lnSpc>
              <a:buClrTx/>
              <a:buSzTx/>
              <a:buNone/>
            </a:pPr>
            <a:r>
              <a:rPr lang="en-US" altLang="zh-CN" sz="2400" dirty="0">
                <a:solidFill>
                  <a:schemeClr val="tx1"/>
                </a:solidFill>
                <a:latin typeface="宋体" panose="02010600030101010101" pitchFamily="2" charset="-122"/>
                <a:ea typeface="宋体" panose="02010600030101010101" pitchFamily="2" charset="-122"/>
              </a:rPr>
              <a:t>5.简述性别工资差距的原因</a:t>
            </a:r>
            <a:r>
              <a:rPr lang="en-US" altLang="zh-CN" sz="2400" dirty="0">
                <a:latin typeface="宋体" panose="02010600030101010101" pitchFamily="2" charset="-122"/>
                <a:ea typeface="宋体" panose="02010600030101010101" pitchFamily="2" charset="-122"/>
                <a:sym typeface="+mn-ea"/>
              </a:rPr>
              <a:t>（简答）</a:t>
            </a:r>
            <a:endParaRPr lang="en-US" altLang="zh-CN" sz="2400" dirty="0">
              <a:solidFill>
                <a:schemeClr val="tx1"/>
              </a:solidFill>
              <a:latin typeface="宋体" panose="02010600030101010101" pitchFamily="2" charset="-122"/>
              <a:ea typeface="宋体" panose="02010600030101010101" pitchFamily="2" charset="-122"/>
            </a:endParaRPr>
          </a:p>
          <a:p>
            <a:pPr>
              <a:lnSpc>
                <a:spcPct val="160000"/>
              </a:lnSpc>
            </a:pPr>
            <a:r>
              <a:rPr lang="en-US" altLang="zh-CN" sz="2400" dirty="0">
                <a:solidFill>
                  <a:schemeClr val="tx1"/>
                </a:solidFill>
                <a:latin typeface="宋体" panose="02010600030101010101" pitchFamily="2" charset="-122"/>
                <a:ea typeface="宋体" panose="02010600030101010101" pitchFamily="2" charset="-122"/>
              </a:rPr>
              <a:t>6.</a:t>
            </a:r>
            <a:r>
              <a:rPr sz="2400" b="1">
                <a:solidFill>
                  <a:srgbClr val="C00000"/>
                </a:solidFill>
                <a:latin typeface="宋体" panose="02010600030101010101" pitchFamily="2" charset="-122"/>
                <a:ea typeface="宋体" panose="02010600030101010101" pitchFamily="2" charset="-122"/>
              </a:rPr>
              <a:t>简述我国工资收入户籍差异的原因</a:t>
            </a:r>
            <a:r>
              <a:rPr sz="2400" b="1">
                <a:solidFill>
                  <a:srgbClr val="C00000"/>
                </a:solidFill>
                <a:latin typeface="宋体" panose="02010600030101010101" pitchFamily="2" charset="-122"/>
                <a:ea typeface="宋体" panose="02010600030101010101" pitchFamily="2" charset="-122"/>
                <a:sym typeface="+mn-ea"/>
              </a:rPr>
              <a:t>（简答）</a:t>
            </a:r>
            <a:endParaRPr sz="2400" b="1">
              <a:solidFill>
                <a:srgbClr val="C00000"/>
              </a:solidFill>
              <a:latin typeface="宋体" panose="02010600030101010101" pitchFamily="2" charset="-122"/>
              <a:ea typeface="宋体" panose="02010600030101010101" pitchFamily="2" charset="-122"/>
              <a:sym typeface="+mn-ea"/>
            </a:endParaRPr>
          </a:p>
          <a:p>
            <a:pPr>
              <a:lnSpc>
                <a:spcPct val="160000"/>
              </a:lnSpc>
            </a:pPr>
            <a:r>
              <a:rPr lang="en-US" altLang="zh-CN" sz="2400" dirty="0">
                <a:solidFill>
                  <a:schemeClr val="tx1"/>
                </a:solidFill>
                <a:latin typeface="宋体" panose="02010600030101010101" pitchFamily="2" charset="-122"/>
                <a:ea typeface="宋体" panose="02010600030101010101" pitchFamily="2" charset="-122"/>
              </a:rPr>
              <a:t>7.试述影响工资确定的因素</a:t>
            </a:r>
            <a:r>
              <a:rPr lang="en-US" altLang="zh-CN" sz="2400" dirty="0">
                <a:latin typeface="宋体" panose="02010600030101010101" pitchFamily="2" charset="-122"/>
                <a:ea typeface="宋体" panose="02010600030101010101" pitchFamily="2" charset="-122"/>
                <a:sym typeface="+mn-ea"/>
              </a:rPr>
              <a:t>（</a:t>
            </a:r>
            <a:r>
              <a:rPr lang="zh-CN" altLang="en-US" sz="2400" dirty="0">
                <a:latin typeface="宋体" panose="02010600030101010101" pitchFamily="2" charset="-122"/>
                <a:ea typeface="宋体" panose="02010600030101010101" pitchFamily="2" charset="-122"/>
                <a:sym typeface="+mn-ea"/>
              </a:rPr>
              <a:t>论述</a:t>
            </a:r>
            <a:r>
              <a:rPr lang="en-US" altLang="zh-CN" sz="2400" dirty="0">
                <a:latin typeface="宋体" panose="02010600030101010101" pitchFamily="2" charset="-122"/>
                <a:ea typeface="宋体" panose="02010600030101010101" pitchFamily="2" charset="-122"/>
                <a:sym typeface="+mn-ea"/>
              </a:rPr>
              <a:t>）</a:t>
            </a:r>
            <a:endParaRPr lang="en-US" altLang="zh-CN" sz="2400" dirty="0">
              <a:solidFill>
                <a:schemeClr val="tx1"/>
              </a:solidFill>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第六章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419735" y="8242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1.</a:t>
            </a:r>
            <a:r>
              <a:rPr sz="2400" dirty="0">
                <a:latin typeface="宋体" panose="02010600030101010101" pitchFamily="2" charset="-122"/>
                <a:ea typeface="宋体" panose="02010600030101010101" pitchFamily="2" charset="-122"/>
              </a:rPr>
              <a:t>简述计时工资制的适用范围</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第六章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267970" y="1478280"/>
            <a:ext cx="11015345" cy="2416810"/>
          </a:xfrm>
          <a:prstGeom prst="rect">
            <a:avLst/>
          </a:prstGeom>
          <a:noFill/>
          <a:ln w="9525">
            <a:noFill/>
          </a:ln>
        </p:spPr>
        <p:txBody>
          <a:bodyPr wrap="square" anchor="t">
            <a:spAutoFit/>
          </a:bodyPr>
          <a:p>
            <a:pPr>
              <a:lnSpc>
                <a:spcPct val="210000"/>
              </a:lnSpc>
            </a:pPr>
            <a:r>
              <a:rPr sz="2400">
                <a:latin typeface="宋体" panose="02010600030101010101" pitchFamily="2" charset="-122"/>
                <a:ea typeface="宋体" panose="02010600030101010101" pitchFamily="2" charset="-122"/>
              </a:rPr>
              <a:t>（1）产品</a:t>
            </a:r>
            <a:r>
              <a:rPr lang="en-US" altLang="zh-CN" sz="2400" b="1" dirty="0">
                <a:solidFill>
                  <a:srgbClr val="C00000"/>
                </a:solidFill>
                <a:latin typeface="宋体" panose="02010600030101010101" pitchFamily="2" charset="-122"/>
                <a:ea typeface="宋体" panose="02010600030101010101" pitchFamily="2" charset="-122"/>
              </a:rPr>
              <a:t>质量重于</a:t>
            </a:r>
            <a:r>
              <a:rPr sz="2400">
                <a:latin typeface="宋体" panose="02010600030101010101" pitchFamily="2" charset="-122"/>
                <a:ea typeface="宋体" panose="02010600030101010101" pitchFamily="2" charset="-122"/>
              </a:rPr>
              <a:t>产品</a:t>
            </a:r>
            <a:r>
              <a:rPr lang="en-US" altLang="zh-CN" sz="2400" b="1" dirty="0">
                <a:solidFill>
                  <a:srgbClr val="C00000"/>
                </a:solidFill>
                <a:latin typeface="宋体" panose="02010600030101010101" pitchFamily="2" charset="-122"/>
                <a:ea typeface="宋体" panose="02010600030101010101" pitchFamily="2" charset="-122"/>
              </a:rPr>
              <a:t>数量</a:t>
            </a:r>
            <a:r>
              <a:rPr sz="2400">
                <a:latin typeface="宋体" panose="02010600030101010101" pitchFamily="2" charset="-122"/>
                <a:ea typeface="宋体" panose="02010600030101010101" pitchFamily="2" charset="-122"/>
              </a:rPr>
              <a:t>的工作；</a:t>
            </a:r>
            <a:endParaRPr sz="2400">
              <a:latin typeface="宋体" panose="02010600030101010101" pitchFamily="2" charset="-122"/>
              <a:ea typeface="宋体" panose="02010600030101010101" pitchFamily="2" charset="-122"/>
            </a:endParaRPr>
          </a:p>
          <a:p>
            <a:pPr>
              <a:lnSpc>
                <a:spcPct val="210000"/>
              </a:lnSpc>
            </a:pPr>
            <a:r>
              <a:rPr sz="2400">
                <a:latin typeface="宋体" panose="02010600030101010101" pitchFamily="2" charset="-122"/>
                <a:ea typeface="宋体" panose="02010600030101010101" pitchFamily="2" charset="-122"/>
              </a:rPr>
              <a:t>（2）工作</a:t>
            </a:r>
            <a:r>
              <a:rPr lang="en-US" altLang="zh-CN" sz="2400" b="1" dirty="0">
                <a:solidFill>
                  <a:srgbClr val="C00000"/>
                </a:solidFill>
                <a:latin typeface="宋体" panose="02010600030101010101" pitchFamily="2" charset="-122"/>
                <a:ea typeface="宋体" panose="02010600030101010101" pitchFamily="2" charset="-122"/>
              </a:rPr>
              <a:t>不便</a:t>
            </a:r>
            <a:r>
              <a:rPr sz="2400">
                <a:latin typeface="宋体" panose="02010600030101010101" pitchFamily="2" charset="-122"/>
                <a:ea typeface="宋体" panose="02010600030101010101" pitchFamily="2" charset="-122"/>
              </a:rPr>
              <a:t>以</a:t>
            </a:r>
            <a:r>
              <a:rPr lang="en-US" altLang="zh-CN" sz="2400" b="1" dirty="0">
                <a:solidFill>
                  <a:srgbClr val="C00000"/>
                </a:solidFill>
                <a:latin typeface="宋体" panose="02010600030101010101" pitchFamily="2" charset="-122"/>
                <a:ea typeface="宋体" panose="02010600030101010101" pitchFamily="2" charset="-122"/>
              </a:rPr>
              <a:t>件数计算</a:t>
            </a:r>
            <a:r>
              <a:rPr sz="2400">
                <a:latin typeface="宋体" panose="02010600030101010101" pitchFamily="2" charset="-122"/>
                <a:ea typeface="宋体" panose="02010600030101010101" pitchFamily="2" charset="-122"/>
              </a:rPr>
              <a:t>的工作；</a:t>
            </a:r>
            <a:endParaRPr sz="2400">
              <a:latin typeface="宋体" panose="02010600030101010101" pitchFamily="2" charset="-122"/>
              <a:ea typeface="宋体" panose="02010600030101010101" pitchFamily="2" charset="-122"/>
            </a:endParaRPr>
          </a:p>
          <a:p>
            <a:pPr>
              <a:lnSpc>
                <a:spcPct val="210000"/>
              </a:lnSpc>
            </a:pPr>
            <a:r>
              <a:rPr sz="2400">
                <a:latin typeface="宋体" panose="02010600030101010101" pitchFamily="2" charset="-122"/>
                <a:ea typeface="宋体" panose="02010600030101010101" pitchFamily="2" charset="-122"/>
              </a:rPr>
              <a:t>（3）生产</a:t>
            </a:r>
            <a:r>
              <a:rPr lang="en-US" altLang="zh-CN" sz="2400" b="1" dirty="0">
                <a:solidFill>
                  <a:srgbClr val="C00000"/>
                </a:solidFill>
                <a:latin typeface="宋体" panose="02010600030101010101" pitchFamily="2" charset="-122"/>
                <a:ea typeface="宋体" panose="02010600030101010101" pitchFamily="2" charset="-122"/>
              </a:rPr>
              <a:t>规模较小</a:t>
            </a:r>
            <a:r>
              <a:rPr sz="2400">
                <a:latin typeface="宋体" panose="02010600030101010101" pitchFamily="2" charset="-122"/>
                <a:ea typeface="宋体" panose="02010600030101010101" pitchFamily="2" charset="-122"/>
              </a:rPr>
              <a:t>，上级对下级可进行</a:t>
            </a:r>
            <a:r>
              <a:rPr lang="en-US" altLang="zh-CN" sz="2400" b="1" dirty="0">
                <a:solidFill>
                  <a:srgbClr val="C00000"/>
                </a:solidFill>
                <a:latin typeface="宋体" panose="02010600030101010101" pitchFamily="2" charset="-122"/>
                <a:ea typeface="宋体" panose="02010600030101010101" pitchFamily="2" charset="-122"/>
              </a:rPr>
              <a:t>严密监督</a:t>
            </a:r>
            <a:r>
              <a:rPr sz="2400">
                <a:latin typeface="宋体" panose="02010600030101010101" pitchFamily="2" charset="-122"/>
                <a:ea typeface="宋体" panose="02010600030101010101" pitchFamily="2" charset="-122"/>
              </a:rPr>
              <a:t>的情况。</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419735" y="8242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2.</a:t>
            </a:r>
            <a:r>
              <a:rPr sz="2400" dirty="0">
                <a:latin typeface="宋体" panose="02010600030101010101" pitchFamily="2" charset="-122"/>
                <a:ea typeface="宋体" panose="02010600030101010101" pitchFamily="2" charset="-122"/>
              </a:rPr>
              <a:t>简述计件工资制的适用范围</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第六章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267970" y="1478280"/>
            <a:ext cx="11015345" cy="2416810"/>
          </a:xfrm>
          <a:prstGeom prst="rect">
            <a:avLst/>
          </a:prstGeom>
          <a:noFill/>
          <a:ln w="9525">
            <a:noFill/>
          </a:ln>
        </p:spPr>
        <p:txBody>
          <a:bodyPr wrap="square" anchor="t">
            <a:spAutoFit/>
          </a:bodyPr>
          <a:p>
            <a:pPr>
              <a:lnSpc>
                <a:spcPct val="210000"/>
              </a:lnSpc>
            </a:pPr>
            <a:r>
              <a:rPr sz="2400">
                <a:latin typeface="宋体" panose="02010600030101010101" pitchFamily="2" charset="-122"/>
                <a:ea typeface="宋体" panose="02010600030101010101" pitchFamily="2" charset="-122"/>
              </a:rPr>
              <a:t>（1）工作性质</a:t>
            </a:r>
            <a:r>
              <a:rPr lang="en-US" altLang="zh-CN" sz="2400" b="1" dirty="0">
                <a:solidFill>
                  <a:srgbClr val="C00000"/>
                </a:solidFill>
                <a:latin typeface="宋体" panose="02010600030101010101" pitchFamily="2" charset="-122"/>
                <a:ea typeface="宋体" panose="02010600030101010101" pitchFamily="2" charset="-122"/>
              </a:rPr>
              <a:t>重复</a:t>
            </a:r>
            <a:r>
              <a:rPr sz="2400">
                <a:latin typeface="宋体" panose="02010600030101010101" pitchFamily="2" charset="-122"/>
                <a:ea typeface="宋体" panose="02010600030101010101" pitchFamily="2" charset="-122"/>
              </a:rPr>
              <a:t>而</a:t>
            </a:r>
            <a:r>
              <a:rPr lang="en-US" altLang="zh-CN" sz="2400" b="1" dirty="0">
                <a:solidFill>
                  <a:srgbClr val="C00000"/>
                </a:solidFill>
                <a:latin typeface="宋体" panose="02010600030101010101" pitchFamily="2" charset="-122"/>
                <a:ea typeface="宋体" panose="02010600030101010101" pitchFamily="2" charset="-122"/>
              </a:rPr>
              <a:t>便于</a:t>
            </a:r>
            <a:r>
              <a:rPr sz="2400">
                <a:latin typeface="宋体" panose="02010600030101010101" pitchFamily="2" charset="-122"/>
                <a:ea typeface="宋体" panose="02010600030101010101" pitchFamily="2" charset="-122"/>
              </a:rPr>
              <a:t>以</a:t>
            </a:r>
            <a:r>
              <a:rPr lang="en-US" altLang="zh-CN" sz="2400" b="1" dirty="0">
                <a:solidFill>
                  <a:srgbClr val="C00000"/>
                </a:solidFill>
                <a:latin typeface="宋体" panose="02010600030101010101" pitchFamily="2" charset="-122"/>
                <a:ea typeface="宋体" panose="02010600030101010101" pitchFamily="2" charset="-122"/>
              </a:rPr>
              <a:t>件数计算</a:t>
            </a:r>
            <a:r>
              <a:rPr sz="2400">
                <a:latin typeface="宋体" panose="02010600030101010101" pitchFamily="2" charset="-122"/>
                <a:ea typeface="宋体" panose="02010600030101010101" pitchFamily="2" charset="-122"/>
              </a:rPr>
              <a:t>的情况；</a:t>
            </a:r>
            <a:endParaRPr sz="2400">
              <a:latin typeface="宋体" panose="02010600030101010101" pitchFamily="2" charset="-122"/>
              <a:ea typeface="宋体" panose="02010600030101010101" pitchFamily="2" charset="-122"/>
            </a:endParaRPr>
          </a:p>
          <a:p>
            <a:pPr>
              <a:lnSpc>
                <a:spcPct val="210000"/>
              </a:lnSpc>
            </a:pPr>
            <a:r>
              <a:rPr sz="2400">
                <a:latin typeface="宋体" panose="02010600030101010101" pitchFamily="2" charset="-122"/>
                <a:ea typeface="宋体" panose="02010600030101010101" pitchFamily="2" charset="-122"/>
              </a:rPr>
              <a:t>（2）工作</a:t>
            </a:r>
            <a:r>
              <a:rPr lang="en-US" altLang="zh-CN" sz="2400" b="1" dirty="0">
                <a:solidFill>
                  <a:srgbClr val="C00000"/>
                </a:solidFill>
                <a:latin typeface="宋体" panose="02010600030101010101" pitchFamily="2" charset="-122"/>
                <a:ea typeface="宋体" panose="02010600030101010101" pitchFamily="2" charset="-122"/>
              </a:rPr>
              <a:t>监督困难</a:t>
            </a:r>
            <a:r>
              <a:rPr sz="2400">
                <a:latin typeface="宋体" panose="02010600030101010101" pitchFamily="2" charset="-122"/>
                <a:ea typeface="宋体" panose="02010600030101010101" pitchFamily="2" charset="-122"/>
              </a:rPr>
              <a:t>不便采用计时工资制者；</a:t>
            </a:r>
            <a:endParaRPr sz="2400">
              <a:latin typeface="宋体" panose="02010600030101010101" pitchFamily="2" charset="-122"/>
              <a:ea typeface="宋体" panose="02010600030101010101" pitchFamily="2" charset="-122"/>
            </a:endParaRPr>
          </a:p>
          <a:p>
            <a:pPr>
              <a:lnSpc>
                <a:spcPct val="210000"/>
              </a:lnSpc>
            </a:pPr>
            <a:r>
              <a:rPr sz="2400">
                <a:latin typeface="宋体" panose="02010600030101010101" pitchFamily="2" charset="-122"/>
                <a:ea typeface="宋体" panose="02010600030101010101" pitchFamily="2" charset="-122"/>
              </a:rPr>
              <a:t>（3）有必要鼓励</a:t>
            </a:r>
            <a:r>
              <a:rPr lang="en-US" altLang="zh-CN" sz="2400" b="1" dirty="0">
                <a:solidFill>
                  <a:srgbClr val="C00000"/>
                </a:solidFill>
                <a:latin typeface="宋体" panose="02010600030101010101" pitchFamily="2" charset="-122"/>
                <a:ea typeface="宋体" panose="02010600030101010101" pitchFamily="2" charset="-122"/>
              </a:rPr>
              <a:t>提高</a:t>
            </a:r>
            <a:r>
              <a:rPr sz="2400">
                <a:latin typeface="宋体" panose="02010600030101010101" pitchFamily="2" charset="-122"/>
                <a:ea typeface="宋体" panose="02010600030101010101" pitchFamily="2" charset="-122"/>
              </a:rPr>
              <a:t>生产</a:t>
            </a:r>
            <a:r>
              <a:rPr lang="en-US" altLang="zh-CN" sz="2400" b="1" dirty="0">
                <a:solidFill>
                  <a:srgbClr val="C00000"/>
                </a:solidFill>
                <a:latin typeface="宋体" panose="02010600030101010101" pitchFamily="2" charset="-122"/>
                <a:ea typeface="宋体" panose="02010600030101010101" pitchFamily="2" charset="-122"/>
              </a:rPr>
              <a:t>速度</a:t>
            </a:r>
            <a:r>
              <a:rPr sz="2400">
                <a:latin typeface="宋体" panose="02010600030101010101" pitchFamily="2" charset="-122"/>
                <a:ea typeface="宋体" panose="02010600030101010101" pitchFamily="2" charset="-122"/>
              </a:rPr>
              <a:t>及</a:t>
            </a:r>
            <a:r>
              <a:rPr lang="en-US" altLang="zh-CN" sz="2400" b="1" dirty="0">
                <a:solidFill>
                  <a:srgbClr val="C00000"/>
                </a:solidFill>
                <a:latin typeface="宋体" panose="02010600030101010101" pitchFamily="2" charset="-122"/>
                <a:ea typeface="宋体" panose="02010600030101010101" pitchFamily="2" charset="-122"/>
              </a:rPr>
              <a:t>数量</a:t>
            </a:r>
            <a:r>
              <a:rPr sz="2400">
                <a:latin typeface="宋体" panose="02010600030101010101" pitchFamily="2" charset="-122"/>
                <a:ea typeface="宋体" panose="02010600030101010101" pitchFamily="2" charset="-122"/>
              </a:rPr>
              <a:t>的情况。</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文本框 2"/>
          <p:cNvSpPr txBox="1"/>
          <p:nvPr/>
        </p:nvSpPr>
        <p:spPr>
          <a:xfrm>
            <a:off x="358775" y="722630"/>
            <a:ext cx="7985125" cy="755650"/>
          </a:xfrm>
          <a:prstGeom prst="rect">
            <a:avLst/>
          </a:prstGeom>
          <a:noFill/>
          <a:ln w="9525">
            <a:noFill/>
          </a:ln>
        </p:spPr>
        <p:txBody>
          <a:bodyPr wrap="square" anchor="t">
            <a:spAutoFit/>
          </a:bodyPr>
          <a:lstStyle/>
          <a:p>
            <a:pPr>
              <a:lnSpc>
                <a:spcPct val="180000"/>
              </a:lnSpc>
            </a:pPr>
            <a:r>
              <a:rPr lang="en-US" sz="2400" dirty="0">
                <a:latin typeface="宋体" panose="02010600030101010101" pitchFamily="2" charset="-122"/>
                <a:ea typeface="宋体" panose="02010600030101010101" pitchFamily="2" charset="-122"/>
              </a:rPr>
              <a:t>3.</a:t>
            </a:r>
            <a:r>
              <a:rPr sz="2400" dirty="0">
                <a:latin typeface="宋体" panose="02010600030101010101" pitchFamily="2" charset="-122"/>
                <a:ea typeface="宋体" panose="02010600030101010101" pitchFamily="2" charset="-122"/>
              </a:rPr>
              <a:t>简述计时工资制的优缺点</a:t>
            </a:r>
            <a:endParaRPr sz="2400" dirty="0">
              <a:latin typeface="宋体" panose="02010600030101010101" pitchFamily="2" charset="-122"/>
              <a:ea typeface="宋体" panose="02010600030101010101" pitchFamily="2" charset="-122"/>
            </a:endParaRPr>
          </a:p>
        </p:txBody>
      </p:sp>
      <p:grpSp>
        <p:nvGrpSpPr>
          <p:cNvPr id="17" name="组合 16"/>
          <p:cNvGrpSpPr/>
          <p:nvPr userDrawn="1"/>
        </p:nvGrpSpPr>
        <p:grpSpPr>
          <a:xfrm>
            <a:off x="842645" y="243840"/>
            <a:ext cx="1938655" cy="580390"/>
            <a:chOff x="-111" y="741"/>
            <a:chExt cx="3053" cy="914"/>
          </a:xfrm>
        </p:grpSpPr>
        <p:sp>
          <p:nvSpPr>
            <p:cNvPr id="5" name="矩形 4"/>
            <p:cNvSpPr/>
            <p:nvPr userDrawn="1">
              <p:custDataLst>
                <p:tags r:id="rId1"/>
              </p:custDataLst>
            </p:nvPr>
          </p:nvSpPr>
          <p:spPr>
            <a:xfrm>
              <a:off x="0" y="741"/>
              <a:ext cx="2768" cy="914"/>
            </a:xfrm>
            <a:prstGeom prst="rect">
              <a:avLst/>
            </a:prstGeom>
            <a:ln>
              <a:noFill/>
            </a:ln>
          </p:spPr>
          <p:style>
            <a:lnRef idx="1">
              <a:schemeClr val="accent4"/>
            </a:lnRef>
            <a:fillRef idx="2">
              <a:schemeClr val="accent4"/>
            </a:fillRef>
            <a:effectRef idx="1">
              <a:schemeClr val="accent4"/>
            </a:effectRef>
            <a:fontRef idx="minor">
              <a:schemeClr val="dk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solidFill>
                  <a:schemeClr val="tx1"/>
                </a:solidFill>
                <a:latin typeface="+mn-ea"/>
              </a:endParaRPr>
            </a:p>
          </p:txBody>
        </p:sp>
        <p:sp>
          <p:nvSpPr>
            <p:cNvPr id="7" name="文本框 6"/>
            <p:cNvSpPr txBox="1"/>
            <p:nvPr userDrawn="1"/>
          </p:nvSpPr>
          <p:spPr>
            <a:xfrm>
              <a:off x="-111" y="833"/>
              <a:ext cx="3053" cy="822"/>
            </a:xfrm>
            <a:prstGeom prst="rect">
              <a:avLst/>
            </a:prstGeom>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zh-CN" altLang="en-US" sz="2800" b="1">
                  <a:solidFill>
                    <a:srgbClr val="150D0D"/>
                  </a:solidFill>
                  <a:latin typeface="宋体" panose="02010600030101010101" pitchFamily="2" charset="-122"/>
                  <a:ea typeface="宋体" panose="02010600030101010101" pitchFamily="2" charset="-122"/>
                </a:rPr>
                <a:t>第六章</a:t>
              </a:r>
              <a:endParaRPr lang="zh-CN" altLang="en-US" sz="2800" b="1">
                <a:solidFill>
                  <a:srgbClr val="150D0D"/>
                </a:solidFill>
                <a:latin typeface="宋体" panose="02010600030101010101" pitchFamily="2" charset="-122"/>
                <a:ea typeface="宋体" panose="02010600030101010101" pitchFamily="2" charset="-122"/>
              </a:endParaRPr>
            </a:p>
          </p:txBody>
        </p:sp>
      </p:grpSp>
      <p:pic>
        <p:nvPicPr>
          <p:cNvPr id="2" name="图片 1" descr="20081158"/>
          <p:cNvPicPr>
            <a:picLocks noChangeAspect="1"/>
          </p:cNvPicPr>
          <p:nvPr userDrawn="1"/>
        </p:nvPicPr>
        <p:blipFill>
          <a:blip r:embed="rId2"/>
          <a:stretch>
            <a:fillRect/>
          </a:stretch>
        </p:blipFill>
        <p:spPr>
          <a:xfrm>
            <a:off x="-1270" y="76835"/>
            <a:ext cx="914400" cy="914400"/>
          </a:xfrm>
          <a:prstGeom prst="rect">
            <a:avLst/>
          </a:prstGeom>
        </p:spPr>
      </p:pic>
      <p:sp>
        <p:nvSpPr>
          <p:cNvPr id="3" name="文本框 2"/>
          <p:cNvSpPr txBox="1"/>
          <p:nvPr/>
        </p:nvSpPr>
        <p:spPr>
          <a:xfrm>
            <a:off x="267970" y="1356995"/>
            <a:ext cx="11015345" cy="4742815"/>
          </a:xfrm>
          <a:prstGeom prst="rect">
            <a:avLst/>
          </a:prstGeom>
          <a:noFill/>
          <a:ln w="9525">
            <a:noFill/>
          </a:ln>
        </p:spPr>
        <p:txBody>
          <a:bodyPr wrap="square" anchor="t">
            <a:spAutoFit/>
          </a:bodyPr>
          <a:p>
            <a:pPr>
              <a:lnSpc>
                <a:spcPct val="140000"/>
              </a:lnSpc>
            </a:pPr>
            <a:r>
              <a:rPr sz="2400">
                <a:latin typeface="宋体" panose="02010600030101010101" pitchFamily="2" charset="-122"/>
                <a:ea typeface="宋体" panose="02010600030101010101" pitchFamily="2" charset="-122"/>
              </a:rPr>
              <a:t>（1）优点：</a:t>
            </a:r>
            <a:endParaRPr sz="2400">
              <a:latin typeface="宋体" panose="02010600030101010101" pitchFamily="2" charset="-122"/>
              <a:ea typeface="宋体" panose="02010600030101010101" pitchFamily="2" charset="-122"/>
            </a:endParaRPr>
          </a:p>
          <a:p>
            <a:pPr>
              <a:lnSpc>
                <a:spcPct val="140000"/>
              </a:lnSpc>
            </a:pPr>
            <a:r>
              <a:rPr sz="2400">
                <a:latin typeface="宋体" panose="02010600030101010101" pitchFamily="2" charset="-122"/>
                <a:ea typeface="宋体" panose="02010600030101010101" pitchFamily="2" charset="-122"/>
              </a:rPr>
              <a:t>①计时工资</a:t>
            </a:r>
            <a:r>
              <a:rPr lang="en-US" altLang="zh-CN" sz="2400" b="1" dirty="0">
                <a:solidFill>
                  <a:srgbClr val="C00000"/>
                </a:solidFill>
                <a:latin typeface="宋体" panose="02010600030101010101" pitchFamily="2" charset="-122"/>
                <a:ea typeface="宋体" panose="02010600030101010101" pitchFamily="2" charset="-122"/>
              </a:rPr>
              <a:t>数额确定</a:t>
            </a:r>
            <a:r>
              <a:rPr sz="2400">
                <a:latin typeface="宋体" panose="02010600030101010101" pitchFamily="2" charset="-122"/>
                <a:ea typeface="宋体" panose="02010600030101010101" pitchFamily="2" charset="-122"/>
              </a:rPr>
              <a:t>、计算简便；</a:t>
            </a:r>
            <a:endParaRPr sz="2400">
              <a:latin typeface="宋体" panose="02010600030101010101" pitchFamily="2" charset="-122"/>
              <a:ea typeface="宋体" panose="02010600030101010101" pitchFamily="2" charset="-122"/>
            </a:endParaRPr>
          </a:p>
          <a:p>
            <a:pPr>
              <a:lnSpc>
                <a:spcPct val="140000"/>
              </a:lnSpc>
            </a:pPr>
            <a:r>
              <a:rPr sz="2400">
                <a:latin typeface="宋体" panose="02010600030101010101" pitchFamily="2" charset="-122"/>
                <a:ea typeface="宋体" panose="02010600030101010101" pitchFamily="2" charset="-122"/>
              </a:rPr>
              <a:t>②企业</a:t>
            </a:r>
            <a:r>
              <a:rPr lang="en-US" altLang="zh-CN" sz="2400" b="1" dirty="0">
                <a:solidFill>
                  <a:srgbClr val="C00000"/>
                </a:solidFill>
                <a:latin typeface="宋体" panose="02010600030101010101" pitchFamily="2" charset="-122"/>
                <a:ea typeface="宋体" panose="02010600030101010101" pitchFamily="2" charset="-122"/>
              </a:rPr>
              <a:t>易于预算</a:t>
            </a:r>
            <a:r>
              <a:rPr sz="2400">
                <a:latin typeface="宋体" panose="02010600030101010101" pitchFamily="2" charset="-122"/>
                <a:ea typeface="宋体" panose="02010600030101010101" pitchFamily="2" charset="-122"/>
              </a:rPr>
              <a:t>人工成本，员工有稳定的收入；</a:t>
            </a:r>
            <a:endParaRPr sz="2400">
              <a:latin typeface="宋体" panose="02010600030101010101" pitchFamily="2" charset="-122"/>
              <a:ea typeface="宋体" panose="02010600030101010101" pitchFamily="2" charset="-122"/>
            </a:endParaRPr>
          </a:p>
          <a:p>
            <a:pPr>
              <a:lnSpc>
                <a:spcPct val="140000"/>
              </a:lnSpc>
            </a:pPr>
            <a:r>
              <a:rPr sz="2400">
                <a:latin typeface="宋体" panose="02010600030101010101" pitchFamily="2" charset="-122"/>
                <a:ea typeface="宋体" panose="02010600030101010101" pitchFamily="2" charset="-122"/>
              </a:rPr>
              <a:t>③员工可专心</a:t>
            </a:r>
            <a:r>
              <a:rPr lang="en-US" altLang="zh-CN" sz="2400" b="1" dirty="0">
                <a:solidFill>
                  <a:srgbClr val="C00000"/>
                </a:solidFill>
                <a:latin typeface="宋体" panose="02010600030101010101" pitchFamily="2" charset="-122"/>
                <a:ea typeface="宋体" panose="02010600030101010101" pitchFamily="2" charset="-122"/>
              </a:rPr>
              <a:t>提高</a:t>
            </a:r>
            <a:r>
              <a:rPr sz="2400">
                <a:latin typeface="宋体" panose="02010600030101010101" pitchFamily="2" charset="-122"/>
                <a:ea typeface="宋体" panose="02010600030101010101" pitchFamily="2" charset="-122"/>
              </a:rPr>
              <a:t>产品</a:t>
            </a:r>
            <a:r>
              <a:rPr lang="en-US" altLang="zh-CN" sz="2400" b="1" dirty="0">
                <a:solidFill>
                  <a:srgbClr val="C00000"/>
                </a:solidFill>
                <a:latin typeface="宋体" panose="02010600030101010101" pitchFamily="2" charset="-122"/>
                <a:ea typeface="宋体" panose="02010600030101010101" pitchFamily="2" charset="-122"/>
              </a:rPr>
              <a:t>质量</a:t>
            </a:r>
            <a:r>
              <a:rPr sz="2400">
                <a:latin typeface="宋体" panose="02010600030101010101" pitchFamily="2" charset="-122"/>
                <a:ea typeface="宋体" panose="02010600030101010101" pitchFamily="2" charset="-122"/>
              </a:rPr>
              <a:t>，不至于粗制滥造。</a:t>
            </a:r>
            <a:endParaRPr sz="2400">
              <a:latin typeface="宋体" panose="02010600030101010101" pitchFamily="2" charset="-122"/>
              <a:ea typeface="宋体" panose="02010600030101010101" pitchFamily="2" charset="-122"/>
            </a:endParaRPr>
          </a:p>
          <a:p>
            <a:pPr>
              <a:lnSpc>
                <a:spcPct val="140000"/>
              </a:lnSpc>
            </a:pPr>
            <a:r>
              <a:rPr sz="2400">
                <a:latin typeface="宋体" panose="02010600030101010101" pitchFamily="2" charset="-122"/>
                <a:ea typeface="宋体" panose="02010600030101010101" pitchFamily="2" charset="-122"/>
              </a:rPr>
              <a:t>（2）缺点：</a:t>
            </a:r>
            <a:endParaRPr sz="2400">
              <a:latin typeface="宋体" panose="02010600030101010101" pitchFamily="2" charset="-122"/>
              <a:ea typeface="宋体" panose="02010600030101010101" pitchFamily="2" charset="-122"/>
            </a:endParaRPr>
          </a:p>
          <a:p>
            <a:pPr>
              <a:lnSpc>
                <a:spcPct val="140000"/>
              </a:lnSpc>
            </a:pPr>
            <a:r>
              <a:rPr sz="2400">
                <a:latin typeface="宋体" panose="02010600030101010101" pitchFamily="2" charset="-122"/>
                <a:ea typeface="宋体" panose="02010600030101010101" pitchFamily="2" charset="-122"/>
              </a:rPr>
              <a:t>①由于计时制是一种过程管理，需要严密的监督，</a:t>
            </a:r>
            <a:r>
              <a:rPr lang="en-US" altLang="zh-CN" sz="2400" b="1" dirty="0">
                <a:solidFill>
                  <a:srgbClr val="C00000"/>
                </a:solidFill>
                <a:latin typeface="宋体" panose="02010600030101010101" pitchFamily="2" charset="-122"/>
                <a:ea typeface="宋体" panose="02010600030101010101" pitchFamily="2" charset="-122"/>
              </a:rPr>
              <a:t>缺少激励</a:t>
            </a:r>
            <a:r>
              <a:rPr sz="2400">
                <a:latin typeface="宋体" panose="02010600030101010101" pitchFamily="2" charset="-122"/>
                <a:ea typeface="宋体" panose="02010600030101010101" pitchFamily="2" charset="-122"/>
              </a:rPr>
              <a:t>作用的问题；</a:t>
            </a:r>
            <a:endParaRPr sz="2400">
              <a:latin typeface="宋体" panose="02010600030101010101" pitchFamily="2" charset="-122"/>
              <a:ea typeface="宋体" panose="02010600030101010101" pitchFamily="2" charset="-122"/>
            </a:endParaRPr>
          </a:p>
          <a:p>
            <a:pPr>
              <a:lnSpc>
                <a:spcPct val="140000"/>
              </a:lnSpc>
            </a:pPr>
            <a:r>
              <a:rPr sz="2400">
                <a:latin typeface="宋体" panose="02010600030101010101" pitchFamily="2" charset="-122"/>
                <a:ea typeface="宋体" panose="02010600030101010101" pitchFamily="2" charset="-122"/>
              </a:rPr>
              <a:t>②单位产品的人工</a:t>
            </a:r>
            <a:r>
              <a:rPr lang="en-US" altLang="zh-CN" sz="2400" b="1" dirty="0">
                <a:solidFill>
                  <a:srgbClr val="C00000"/>
                </a:solidFill>
                <a:latin typeface="宋体" panose="02010600030101010101" pitchFamily="2" charset="-122"/>
                <a:ea typeface="宋体" panose="02010600030101010101" pitchFamily="2" charset="-122"/>
              </a:rPr>
              <a:t>成本难以确定</a:t>
            </a:r>
            <a:r>
              <a:rPr sz="2400">
                <a:latin typeface="宋体" panose="02010600030101010101" pitchFamily="2" charset="-122"/>
                <a:ea typeface="宋体" panose="02010600030101010101" pitchFamily="2" charset="-122"/>
              </a:rPr>
              <a:t>；</a:t>
            </a:r>
            <a:endParaRPr sz="2400">
              <a:latin typeface="宋体" panose="02010600030101010101" pitchFamily="2" charset="-122"/>
              <a:ea typeface="宋体" panose="02010600030101010101" pitchFamily="2" charset="-122"/>
            </a:endParaRPr>
          </a:p>
          <a:p>
            <a:pPr>
              <a:lnSpc>
                <a:spcPct val="140000"/>
              </a:lnSpc>
            </a:pPr>
            <a:r>
              <a:rPr sz="2400">
                <a:latin typeface="宋体" panose="02010600030101010101" pitchFamily="2" charset="-122"/>
                <a:ea typeface="宋体" panose="02010600030101010101" pitchFamily="2" charset="-122"/>
              </a:rPr>
              <a:t>③为保持工作效率，需要</a:t>
            </a:r>
            <a:r>
              <a:rPr lang="en-US" altLang="zh-CN" sz="2400" b="1" dirty="0">
                <a:solidFill>
                  <a:srgbClr val="C00000"/>
                </a:solidFill>
                <a:latin typeface="宋体" panose="02010600030101010101" pitchFamily="2" charset="-122"/>
                <a:ea typeface="宋体" panose="02010600030101010101" pitchFamily="2" charset="-122"/>
              </a:rPr>
              <a:t>多设监督人员</a:t>
            </a:r>
            <a:r>
              <a:rPr sz="2400">
                <a:latin typeface="宋体" panose="02010600030101010101" pitchFamily="2" charset="-122"/>
                <a:ea typeface="宋体" panose="02010600030101010101" pitchFamily="2" charset="-122"/>
              </a:rPr>
              <a:t>，增加支出；</a:t>
            </a:r>
            <a:endParaRPr sz="2400">
              <a:latin typeface="宋体" panose="02010600030101010101" pitchFamily="2" charset="-122"/>
              <a:ea typeface="宋体" panose="02010600030101010101" pitchFamily="2" charset="-122"/>
            </a:endParaRPr>
          </a:p>
          <a:p>
            <a:pPr>
              <a:lnSpc>
                <a:spcPct val="140000"/>
              </a:lnSpc>
            </a:pPr>
            <a:r>
              <a:rPr sz="2400">
                <a:latin typeface="宋体" panose="02010600030101010101" pitchFamily="2" charset="-122"/>
                <a:ea typeface="宋体" panose="02010600030101010101" pitchFamily="2" charset="-122"/>
              </a:rPr>
              <a:t>④贡献大的和贡献小的不同人员，获取同等报酬不大合理等。</a:t>
            </a:r>
            <a:endParaRPr sz="240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7.xml><?xml version="1.0" encoding="utf-8"?>
<p:tagLst xmlns:p="http://schemas.openxmlformats.org/presentationml/2006/main">
  <p:tag name="REFSHAPE" val="792976788"/>
  <p:tag name="KSO_WM_UNIT_PLACING_PICTURE_USER_VIEWPORT" val="{&quot;height&quot;:2415,&quot;width&quot;:4350}"/>
</p:tagLst>
</file>

<file path=ppt/tags/tag68.xml><?xml version="1.0" encoding="utf-8"?>
<p:tagLst xmlns:p="http://schemas.openxmlformats.org/presentationml/2006/main">
  <p:tag name="PA" val="v3.0.1"/>
</p:tagLst>
</file>

<file path=ppt/tags/tag69.xml><?xml version="1.0" encoding="utf-8"?>
<p:tagLst xmlns:p="http://schemas.openxmlformats.org/presentationml/2006/main">
  <p:tag name="REFSHAPE" val="248157276"/>
  <p:tag name="KSO_WM_UNIT_PLACING_PICTURE_USER_VIEWPORT" val="{&quot;height&quot;:7725,&quot;width&quot;:5835}"/>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71.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72.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73.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74.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75.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76.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77.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78.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79.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81.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82.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83.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84.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85.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86.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87.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88.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89.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91.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92.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93.xml><?xml version="1.0" encoding="utf-8"?>
<p:tagLst xmlns:p="http://schemas.openxmlformats.org/presentationml/2006/main">
  <p:tag name="KSO_WM_TAG_VERSION" val="1.0"/>
  <p:tag name="KSO_WM_BEAUTIFY_FLAG" val="#wm#"/>
  <p:tag name="KSO_WM_UNIT_TYPE" val="i"/>
  <p:tag name="KSO_WM_UNIT_ID" val="_1*i*1"/>
  <p:tag name="KSO_WM_UNIT_INDEX" val="1"/>
  <p:tag name="KSO_WM_UNIT_HIGHLIGHT" val="0"/>
  <p:tag name="KSO_WM_UNIT_COMPATIBLE" val="0"/>
  <p:tag name="KSO_WM_UNIT_DIAGRAM_ISNUMVISUAL" val="0"/>
  <p:tag name="KSO_WM_UNIT_DIAGRAM_ISREFERUNIT" val="0"/>
  <p:tag name="KSO_WM_UNIT_LAYERLEVEL" val="1"/>
</p:tagLst>
</file>

<file path=ppt/tags/tag94.xml><?xml version="1.0" encoding="utf-8"?>
<p:tagLst xmlns:p="http://schemas.openxmlformats.org/presentationml/2006/main">
  <p:tag name="KSO_WM_UNIT_TEXTBOXSTYLE_GUID" val="{d6c2475f-f84f-4ef9-9346-32b347f5b291}"/>
</p:tagLst>
</file>

<file path=ppt/tags/tag95.xml><?xml version="1.0" encoding="utf-8"?>
<p:tagLst xmlns:p="http://schemas.openxmlformats.org/presentationml/2006/main">
  <p:tag name="KSO_WM_UNIT_TEXTBOXSTYLE_SHAPETYPE" val="1"/>
  <p:tag name="KSO_WM_UNIT_TEXTBOXSTYLE_ADJUSTLEFT" val="0_-6.400002"/>
  <p:tag name="KSO_WM_UNIT_TEXTBOXSTYLE_ADJUSTTOP" val="0_-2.25"/>
  <p:tag name="KSO_WM_UNIT_TEXTBOXSTYLE_ADJUSTWIDTH" val="100_25.35001"/>
  <p:tag name="KSO_WM_UNIT_TEXTBOXSTYLE_ADJUSTHEIGTH" val="100_20.3"/>
  <p:tag name="KSO_WM_UNIT_HIGHLIGHT" val="0"/>
  <p:tag name="KSO_WM_UNIT_COMPATIBLE" val="0"/>
  <p:tag name="KSO_WM_UNIT_DIAGRAM_ISNUMVISUAL" val="0"/>
  <p:tag name="KSO_WM_UNIT_DIAGRAM_ISREFERUNIT" val="0"/>
  <p:tag name="KSO_WM_UNIT_TYPE" val="i"/>
  <p:tag name="KSO_WM_UNIT_INDEX" val="1"/>
  <p:tag name="KSO_WM_UNIT_ID" val="mixed20201884_160*i*1"/>
  <p:tag name="KSO_WM_TEMPLATE_CATEGORY" val="mixed"/>
  <p:tag name="KSO_WM_TEMPLATE_INDEX" val="20201884"/>
  <p:tag name="KSO_WM_UNIT_LAYERLEVEL" val="1"/>
  <p:tag name="KSO_WM_TAG_VERSION" val="1.0"/>
  <p:tag name="KSO_WM_BEAUTIFY_FLAG" val="#wm#"/>
  <p:tag name="KSO_WM_UNIT_TEXTBOXSTYLE_GUID" val="{d6c2475f-f84f-4ef9-9346-32b347f5b291}"/>
</p:tagLst>
</file>

<file path=ppt/tags/tag96.xml><?xml version="1.0" encoding="utf-8"?>
<p:tagLst xmlns:p="http://schemas.openxmlformats.org/presentationml/2006/main">
  <p:tag name="KSO_WM_UNIT_TEXTBOXSTYLE_SHAPETYPE" val="1"/>
  <p:tag name="KSO_WM_UNIT_TEXTBOXSTYLE_ADJUSTLEFT" val="0_-12.65"/>
  <p:tag name="KSO_WM_UNIT_TEXTBOXSTYLE_ADJUSTTOP" val="0_-10.15"/>
  <p:tag name="KSO_WM_UNIT_TEXTBOXSTYLE_ADJUSTWIDTH" val="100_25.35001"/>
  <p:tag name="KSO_WM_UNIT_TEXTBOXSTYLE_ADJUSTHEIGTH" val="100_20.3"/>
  <p:tag name="KSO_WM_UNIT_HIGHLIGHT" val="0"/>
  <p:tag name="KSO_WM_UNIT_COMPATIBLE" val="0"/>
  <p:tag name="KSO_WM_UNIT_DIAGRAM_ISNUMVISUAL" val="0"/>
  <p:tag name="KSO_WM_UNIT_DIAGRAM_ISREFERUNIT" val="0"/>
  <p:tag name="KSO_WM_UNIT_TYPE" val="i"/>
  <p:tag name="KSO_WM_UNIT_INDEX" val="2"/>
  <p:tag name="KSO_WM_UNIT_ID" val="mixed20201884_160*i*2"/>
  <p:tag name="KSO_WM_TEMPLATE_CATEGORY" val="mixed"/>
  <p:tag name="KSO_WM_TEMPLATE_INDEX" val="20201884"/>
  <p:tag name="KSO_WM_UNIT_LAYERLEVEL" val="1"/>
  <p:tag name="KSO_WM_TAG_VERSION" val="1.0"/>
  <p:tag name="KSO_WM_BEAUTIFY_FLAG" val="#wm#"/>
  <p:tag name="KSO_WM_UNIT_TEXTBOXSTYLE_GUID" val="{d6c2475f-f84f-4ef9-9346-32b347f5b291}"/>
</p:tagLst>
</file>

<file path=ppt/tags/tag97.xml><?xml version="1.0" encoding="utf-8"?>
<p:tagLst xmlns:p="http://schemas.openxmlformats.org/presentationml/2006/main">
  <p:tag name="KSO_WM_UNIT_TEXTBOXSTYLE_SHAPETYPE" val="0"/>
  <p:tag name="KSO_WM_UNIT_TEXTBOXSTYLE_TEMPLATETYPE" val="1"/>
  <p:tag name="KSO_WM_UNIT_ISCONTENTSTITLE" val="0"/>
  <p:tag name="KSO_WM_UNIT_PRESET_TEXT" val="单击此处输入正文标题内容"/>
  <p:tag name="KSO_WM_UNIT_NOCLEAR" val="0"/>
  <p:tag name="KSO_WM_UNIT_VALUE" val="13"/>
  <p:tag name="KSO_WM_UNIT_HIGHLIGHT" val="0"/>
  <p:tag name="KSO_WM_UNIT_COMPATIBLE" val="0"/>
  <p:tag name="KSO_WM_UNIT_DIAGRAM_ISNUMVISUAL" val="0"/>
  <p:tag name="KSO_WM_UNIT_DIAGRAM_ISREFERUNIT" val="0"/>
  <p:tag name="KSO_WM_UNIT_TYPE" val="a"/>
  <p:tag name="KSO_WM_UNIT_INDEX" val="1"/>
  <p:tag name="KSO_WM_UNIT_ID" val="mixed20201884_160*a*1"/>
  <p:tag name="KSO_WM_TEMPLATE_CATEGORY" val="mixed"/>
  <p:tag name="KSO_WM_TEMPLATE_INDEX" val="20201884"/>
  <p:tag name="KSO_WM_UNIT_LAYERLEVEL" val="1"/>
  <p:tag name="KSO_WM_TAG_VERSION" val="1.0"/>
  <p:tag name="KSO_WM_BEAUTIFY_FLAG" val="#wm#"/>
  <p:tag name="KSO_WM_UNIT_TEXTBOXSTYLE_GUID" val="{d6c2475f-f84f-4ef9-9346-32b347f5b291}"/>
  <p:tag name="KSO_WM_UNIT_TEXTBOXSTYLE_TEMPLATEID" val="3131020"/>
  <p:tag name="KSO_WM_UNIT_TEXTBOXSTYLE_TYPE" val="3"/>
</p:tagLst>
</file>

<file path=ppt/tags/tag98.xml><?xml version="1.0" encoding="utf-8"?>
<p:tagLst xmlns:p="http://schemas.openxmlformats.org/presentationml/2006/main">
  <p:tag name="KSO_WM_BEAUTIFY_FLAG" val="#wm#"/>
  <p:tag name="KSO_WM_TEMPLATE_CATEGORY" val="custom"/>
  <p:tag name="KSO_WM_TEMPLATE_INDEX" val="20205176"/>
</p:tagLst>
</file>

<file path=ppt/theme/theme1.xml><?xml version="1.0" encoding="utf-8"?>
<a:theme xmlns:a="http://schemas.openxmlformats.org/drawingml/2006/main" name="Office 主题​​">
  <a:themeElements>
    <a:clrScheme name="日系2">
      <a:dk1>
        <a:sysClr val="windowText" lastClr="000000"/>
      </a:dk1>
      <a:lt1>
        <a:sysClr val="window" lastClr="FFFFFF"/>
      </a:lt1>
      <a:dk2>
        <a:srgbClr val="44546A"/>
      </a:dk2>
      <a:lt2>
        <a:srgbClr val="E7E6E6"/>
      </a:lt2>
      <a:accent1>
        <a:srgbClr val="B6916E"/>
      </a:accent1>
      <a:accent2>
        <a:srgbClr val="B18072"/>
      </a:accent2>
      <a:accent3>
        <a:srgbClr val="A5A5A5"/>
      </a:accent3>
      <a:accent4>
        <a:srgbClr val="FFC000"/>
      </a:accent4>
      <a:accent5>
        <a:srgbClr val="5B9BD5"/>
      </a:accent5>
      <a:accent6>
        <a:srgbClr val="70AD47"/>
      </a:accent6>
      <a:hlink>
        <a:srgbClr val="000000"/>
      </a:hlink>
      <a:folHlink>
        <a:srgbClr val="954F72"/>
      </a:folHlink>
    </a:clrScheme>
    <a:fontScheme name="方正苏新诗柳楷简体">
      <a:majorFont>
        <a:latin typeface="Arial"/>
        <a:ea typeface="方正苏新诗柳楷简体"/>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lang="zh-CN" altLang="en-US" sz="1400" dirty="0">
            <a:solidFill>
              <a:srgbClr val="EA4B22"/>
            </a:solidFill>
            <a:latin typeface="微软雅黑" panose="020B0503020204020204" pitchFamily="34" charset="-122"/>
            <a:ea typeface="微软雅黑" panose="020B0503020204020204" pitchFamily="34" charset="-122"/>
            <a:cs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Powerbar_Flower_Rhea">
  <a:themeElements>
    <a:clrScheme name="Powerbar_Flower_Rhe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owerbar_Flower_Rhea">
      <a:majorFont>
        <a:latin typeface="Microsoft JhengHei"/>
        <a:ea typeface="Microsoft JhengHei"/>
        <a:cs typeface=""/>
      </a:majorFont>
      <a:minorFont>
        <a:latin typeface="Microsoft JhengHei"/>
        <a:ea typeface="Microsoft JhengHei"/>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TW" sz="1800" b="0" i="0" u="none" strike="noStrike" cap="none" normalizeH="0" baseline="0" smtClean="0">
            <a:ln>
              <a:noFill/>
            </a:ln>
            <a:solidFill>
              <a:schemeClr val="tx1"/>
            </a:solidFill>
            <a:effectLst/>
            <a:latin typeface="微软雅黑" panose="020B0503020204020204" pitchFamily="34" charset="-122"/>
            <a:ea typeface="PMingLiU" panose="02020500000000000000" pitchFamily="18"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TW" sz="1800" b="0" i="0" u="none" strike="noStrike" cap="none" normalizeH="0" baseline="0" smtClean="0">
            <a:ln>
              <a:noFill/>
            </a:ln>
            <a:solidFill>
              <a:schemeClr val="tx1"/>
            </a:solidFill>
            <a:effectLst/>
            <a:latin typeface="微软雅黑" panose="020B0503020204020204" pitchFamily="34" charset="-122"/>
            <a:ea typeface="PMingLiU" panose="02020500000000000000" pitchFamily="18" charset="-120"/>
          </a:defRPr>
        </a:defPPr>
      </a:lstStyle>
    </a:lnDef>
  </a:objectDefaults>
  <a:extraClrSchemeLst>
    <a:extraClrScheme>
      <a:clrScheme name="Powerbar_Flower_Rhe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owerbar_Flower_Rhea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owerbar_Flower_Rhea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owerbar_Flower_Rhea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owerbar_Flower_Rhea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owerbar_Flower_Rhea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owerbar_Flower_Rhea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owerbar_Flower_Rhea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owerbar_Flower_Rhea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owerbar_Flower_Rhea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owerbar_Flower_Rhea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owerbar_Flower_Rhea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6003</Words>
  <Application>WPS 演示</Application>
  <PresentationFormat>全屏显示(16:9)</PresentationFormat>
  <Paragraphs>391</Paragraphs>
  <Slides>53</Slides>
  <Notes>0</Notes>
  <HiddenSlides>0</HiddenSlides>
  <MMClips>0</MMClips>
  <ScaleCrop>false</ScaleCrop>
  <HeadingPairs>
    <vt:vector size="6" baseType="variant">
      <vt:variant>
        <vt:lpstr>已用的字体</vt:lpstr>
      </vt:variant>
      <vt:variant>
        <vt:i4>22</vt:i4>
      </vt:variant>
      <vt:variant>
        <vt:lpstr>主题</vt:lpstr>
      </vt:variant>
      <vt:variant>
        <vt:i4>3</vt:i4>
      </vt:variant>
      <vt:variant>
        <vt:lpstr>幻灯片标题</vt:lpstr>
      </vt:variant>
      <vt:variant>
        <vt:i4>53</vt:i4>
      </vt:variant>
    </vt:vector>
  </HeadingPairs>
  <TitlesOfParts>
    <vt:vector size="78" baseType="lpstr">
      <vt:lpstr>Arial</vt:lpstr>
      <vt:lpstr>宋体</vt:lpstr>
      <vt:lpstr>Wingdings</vt:lpstr>
      <vt:lpstr>微软雅黑</vt:lpstr>
      <vt:lpstr>Wingdings</vt:lpstr>
      <vt:lpstr>Calibri</vt:lpstr>
      <vt:lpstr>MS PGothic</vt:lpstr>
      <vt:lpstr>PMingLiU</vt:lpstr>
      <vt:lpstr>Microsoft JhengHei</vt:lpstr>
      <vt:lpstr>楷体</vt:lpstr>
      <vt:lpstr>华文隶书</vt:lpstr>
      <vt:lpstr>华文楷体</vt:lpstr>
      <vt:lpstr>华文行楷</vt:lpstr>
      <vt:lpstr>Wingdings 2</vt:lpstr>
      <vt:lpstr>Calibri Light</vt:lpstr>
      <vt:lpstr>方正宋刻本秀楷简体</vt:lpstr>
      <vt:lpstr>Arial Unicode MS</vt:lpstr>
      <vt:lpstr>方正苏新诗柳楷繁体</vt:lpstr>
      <vt:lpstr>方正苏新诗柳楷简体</vt:lpstr>
      <vt:lpstr>微软雅黑 Light</vt:lpstr>
      <vt:lpstr>黑体</vt:lpstr>
      <vt:lpstr>Segoe UI</vt:lpstr>
      <vt:lpstr>Office 主题​​</vt:lpstr>
      <vt:lpstr>1_Powerbar_Flower_Rhea</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1、考前踩点：对于第一次参加自考，或第一次到新考点考试的考生， 如果心里对考点路线没太大把握，最好提前踩点，熟悉乘车路线， 看好自己所考课程所在的楼层，这样考试当天就可节省很多时间。 2、带齐证件：准考证、身份证一定要带齐。考试通知单最好也带上， 以备自己考前随时查看考点、考场、座次。 3、备好工具：2B铅笔、橡皮是考生考试中必备物品。 4、把握时间：考前20分钟考生持准考证、身份证等相关证件进入考场。</vt:lpstr>
      <vt:lpstr>1、开考前20分钟，考生可以进入考场。进入考场后，将准考证和 有关证件放在桌面的右上角，方便监考人员核查。 2、开考前15分钟，监考人员将在黑板上注明试卷的科目、页数、 名称、题目数量以及考试时间，考生对考试可以有大概的心理准备。 考生填涂答题卡上自己的姓名、准考证号、座位号和考试科目标记。 3、开考前5分钟，考点将统一发出信号，考生拿到试卷，要尽快按照 监考人员的提醒，检查试卷页数是否齐全、是否有破损、漏印或字迹 不清楚，然后在试卷规定位置填写自己的姓名、准考证号、座位号等。 4、开考15分钟后，迟到的考生不得进入考场。</vt:lpstr>
      <vt:lpstr>1、自带2B铅笔、橡皮。 2、各种号码涂写清楚、齐全，不要误涂或漏涂，否则会导致没有成绩。         切记：准考证号码不能误涂写为身份证号码；                      考场号在黑板上；座次号在座位右上角。 3、准时进场。 4、每个答案只能涂写一个信息点，改错时必须将原来所涂写的黑点擦干净，         否则此题不得分。</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熊猫哒哒</dc:creator>
  <cp:lastModifiedBy>Jasics </cp:lastModifiedBy>
  <cp:revision>898</cp:revision>
  <dcterms:created xsi:type="dcterms:W3CDTF">2018-03-20T23:45:00Z</dcterms:created>
  <dcterms:modified xsi:type="dcterms:W3CDTF">2020-10-06T06:37:56Z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

<file path=docProps/thumbnail.jpeg>
</file>